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49" r:id="rId3"/>
    <p:sldMasterId id="2147483651" r:id="rId4"/>
  </p:sldMasterIdLst>
  <p:sldIdLst>
    <p:sldId id="256" r:id="rId5"/>
    <p:sldId id="265" r:id="rId6"/>
    <p:sldId id="266" r:id="rId7"/>
    <p:sldId id="257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59" r:id="rId16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016"/>
    <a:srgbClr val="004D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 autoAdjust="0"/>
    <p:restoredTop sz="94707" autoAdjust="0"/>
  </p:normalViewPr>
  <p:slideViewPr>
    <p:cSldViewPr>
      <p:cViewPr>
        <p:scale>
          <a:sx n="70" d="100"/>
          <a:sy n="70" d="100"/>
        </p:scale>
        <p:origin x="-576" y="-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8663" y="0"/>
            <a:ext cx="233203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" y="0"/>
            <a:ext cx="684371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8663" y="0"/>
            <a:ext cx="233203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" y="0"/>
            <a:ext cx="684371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D83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004D8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descr="Click to add a subtitle"/>
          <p:cNvSpPr>
            <a:spLocks noGrp="1" noChangeArrowheads="1"/>
          </p:cNvSpPr>
          <p:nvPr>
            <p:ph type="title"/>
          </p:nvPr>
        </p:nvSpPr>
        <p:spPr bwMode="auto">
          <a:xfrm>
            <a:off x="82550" y="0"/>
            <a:ext cx="800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4D83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004D83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4D83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4D83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550" y="0"/>
            <a:ext cx="800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a slide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4D83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004D83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4D83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4D83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4D8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Relationship Id="rId9" Type="http://schemas.openxmlformats.org/officeDocument/2006/relationships/image" Target="../media/image5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12" Type="http://schemas.openxmlformats.org/officeDocument/2006/relationships/image" Target="../media/image24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5" Type="http://schemas.openxmlformats.org/officeDocument/2006/relationships/image" Target="../media/image17.tiff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36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12" Type="http://schemas.openxmlformats.org/officeDocument/2006/relationships/image" Target="../media/image35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tiff"/><Relationship Id="rId11" Type="http://schemas.openxmlformats.org/officeDocument/2006/relationships/image" Target="../media/image34.tiff"/><Relationship Id="rId5" Type="http://schemas.openxmlformats.org/officeDocument/2006/relationships/image" Target="../media/image28.tiff"/><Relationship Id="rId10" Type="http://schemas.openxmlformats.org/officeDocument/2006/relationships/image" Target="../media/image33.tiff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Service_Requests\HDCS_Data\Mexico_Conference\Presentacion\Video%201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Service_Requests\HDCS_Data\Mexico_Conference\Presentacion\Video2.wm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42950" y="1052736"/>
            <a:ext cx="8258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3200" b="1" dirty="0" smtClean="0">
                <a:solidFill>
                  <a:srgbClr val="004D83"/>
                </a:solidFill>
              </a:rPr>
              <a:t>MODELOS DIGITALES DE ELEVACION</a:t>
            </a:r>
            <a:endParaRPr lang="es-CO" sz="3200" b="1" dirty="0">
              <a:solidFill>
                <a:srgbClr val="004D83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39775" y="1916832"/>
            <a:ext cx="825817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400" b="1" dirty="0" smtClean="0">
                <a:solidFill>
                  <a:srgbClr val="004D83"/>
                </a:solidFill>
              </a:rPr>
              <a:t>3a Conferencia Mexicana de Hidrografía,</a:t>
            </a:r>
          </a:p>
          <a:p>
            <a:pPr algn="ctr">
              <a:spcBef>
                <a:spcPct val="50000"/>
              </a:spcBef>
            </a:pPr>
            <a:r>
              <a:rPr lang="es-CO" sz="2400" b="1" dirty="0" smtClean="0">
                <a:solidFill>
                  <a:srgbClr val="004D83"/>
                </a:solidFill>
              </a:rPr>
              <a:t>Ciudad del Carmen, Campeche, México</a:t>
            </a:r>
          </a:p>
          <a:p>
            <a:pPr algn="ctr">
              <a:spcBef>
                <a:spcPct val="50000"/>
              </a:spcBef>
            </a:pPr>
            <a:r>
              <a:rPr lang="es-CO" sz="2400" b="1" dirty="0" smtClean="0">
                <a:solidFill>
                  <a:srgbClr val="004D83"/>
                </a:solidFill>
              </a:rPr>
              <a:t>Abril 28, 2016</a:t>
            </a:r>
          </a:p>
          <a:p>
            <a:pPr algn="ctr">
              <a:spcBef>
                <a:spcPct val="50000"/>
              </a:spcBef>
            </a:pPr>
            <a:endParaRPr lang="es-CO" sz="2400" b="1" dirty="0" smtClean="0">
              <a:solidFill>
                <a:srgbClr val="004D83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CO" sz="2400" b="1" dirty="0" smtClean="0">
                <a:solidFill>
                  <a:srgbClr val="004D83"/>
                </a:solidFill>
              </a:rPr>
              <a:t>José Arturo Arias</a:t>
            </a:r>
          </a:p>
          <a:p>
            <a:pPr algn="ctr">
              <a:spcBef>
                <a:spcPct val="50000"/>
              </a:spcBef>
            </a:pPr>
            <a:r>
              <a:rPr lang="es-CO" sz="2400" b="1" dirty="0" smtClean="0">
                <a:solidFill>
                  <a:srgbClr val="004D83"/>
                </a:solidFill>
              </a:rPr>
              <a:t>CARIS</a:t>
            </a:r>
          </a:p>
          <a:p>
            <a:pPr algn="ctr">
              <a:spcBef>
                <a:spcPct val="50000"/>
              </a:spcBef>
            </a:pPr>
            <a:endParaRPr lang="es-CO" sz="2400" b="1" dirty="0" smtClean="0">
              <a:solidFill>
                <a:srgbClr val="004D83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CO" sz="2400" b="1" dirty="0" smtClean="0">
                <a:solidFill>
                  <a:srgbClr val="004D83"/>
                </a:solidFill>
              </a:rPr>
              <a:t>Datos Cortesía de </a:t>
            </a:r>
            <a:r>
              <a:rPr lang="es-CO" sz="2400" b="1" dirty="0" err="1" smtClean="0">
                <a:solidFill>
                  <a:srgbClr val="004D83"/>
                </a:solidFill>
              </a:rPr>
              <a:t>Teledyne</a:t>
            </a:r>
            <a:r>
              <a:rPr lang="es-CO" sz="2400" b="1" dirty="0" smtClean="0">
                <a:solidFill>
                  <a:srgbClr val="004D83"/>
                </a:solidFill>
              </a:rPr>
              <a:t> </a:t>
            </a:r>
            <a:r>
              <a:rPr lang="es-CO" sz="2400" b="1" dirty="0" err="1" smtClean="0">
                <a:solidFill>
                  <a:srgbClr val="004D83"/>
                </a:solidFill>
              </a:rPr>
              <a:t>Reson</a:t>
            </a:r>
            <a:r>
              <a:rPr lang="es-CO" sz="2400" b="1" dirty="0" smtClean="0">
                <a:solidFill>
                  <a:srgbClr val="004D83"/>
                </a:solidFill>
              </a:rPr>
              <a:t> (T50P)</a:t>
            </a:r>
            <a:endParaRPr lang="es-CO" sz="2400" b="1" dirty="0">
              <a:solidFill>
                <a:srgbClr val="004D8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Productos</a:t>
            </a:r>
            <a:endParaRPr lang="es-CO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329264" y="764705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Perfil (Comparación), Diferencia de Superficie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329264" y="2060848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Superficie Generalizada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CO" sz="2000" kern="0" dirty="0" smtClean="0">
              <a:solidFill>
                <a:srgbClr val="004D83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34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4" name="Picture 13" descr="3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599" y="763199"/>
            <a:ext cx="6919700" cy="5400000"/>
          </a:xfrm>
          <a:prstGeom prst="rect">
            <a:avLst/>
          </a:prstGeom>
        </p:spPr>
      </p:pic>
      <p:pic>
        <p:nvPicPr>
          <p:cNvPr id="15" name="Picture 14" descr="36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600" y="763199"/>
            <a:ext cx="6961815" cy="5400000"/>
          </a:xfrm>
          <a:prstGeom prst="rect">
            <a:avLst/>
          </a:prstGeom>
        </p:spPr>
      </p:pic>
      <p:pic>
        <p:nvPicPr>
          <p:cNvPr id="16" name="Picture 15" descr="37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7" name="Picture 16" descr="38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329264" y="2708920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Generación de Isobatas (áreas)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CO" sz="2000" kern="0" dirty="0" smtClean="0">
              <a:solidFill>
                <a:srgbClr val="004D83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 descr="39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7600" y="763199"/>
            <a:ext cx="6941399" cy="5400000"/>
          </a:xfrm>
          <a:prstGeom prst="rect">
            <a:avLst/>
          </a:prstGeom>
        </p:spPr>
      </p:pic>
      <p:pic>
        <p:nvPicPr>
          <p:cNvPr id="20" name="Picture 19" descr="39a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7329264" y="3645024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Generación de Sondajes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CO" sz="2000" kern="0" dirty="0" smtClean="0">
              <a:solidFill>
                <a:srgbClr val="004D83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1" descr="40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7329264" y="4293096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Creación de Ayudas a la Navegación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CO" sz="2000" kern="0" dirty="0" smtClean="0">
              <a:solidFill>
                <a:srgbClr val="004D83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550" y="0"/>
            <a:ext cx="8007350" cy="457200"/>
          </a:xfrm>
        </p:spPr>
        <p:txBody>
          <a:bodyPr/>
          <a:lstStyle/>
          <a:p>
            <a:r>
              <a:rPr lang="es-CO" dirty="0" smtClean="0"/>
              <a:t>CARIS </a:t>
            </a:r>
            <a:r>
              <a:rPr lang="es-CO" dirty="0" err="1" smtClean="0"/>
              <a:t>Easy</a:t>
            </a:r>
            <a:r>
              <a:rPr lang="es-CO" dirty="0" smtClean="0"/>
              <a:t> View</a:t>
            </a:r>
            <a:endParaRPr lang="es-CO" dirty="0"/>
          </a:p>
        </p:txBody>
      </p:sp>
      <p:pic>
        <p:nvPicPr>
          <p:cNvPr id="6" name="Picture 5" descr="4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480" y="441344"/>
            <a:ext cx="9293143" cy="608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4848" y="5472000"/>
            <a:ext cx="255600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Control de calidad</a:t>
            </a:r>
            <a:endParaRPr lang="es-CO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329264" y="764705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Navegación Original Vs. Navegación Procesada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329264" y="2132856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err="1" smtClean="0">
                <a:solidFill>
                  <a:srgbClr val="004D83"/>
                </a:solidFill>
                <a:latin typeface="+mn-lt"/>
              </a:rPr>
              <a:t>Heave</a:t>
            </a: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 Vs </a:t>
            </a:r>
            <a:r>
              <a:rPr lang="es-CO" sz="2000" kern="0" dirty="0" err="1" smtClean="0">
                <a:solidFill>
                  <a:srgbClr val="147016"/>
                </a:solidFill>
                <a:latin typeface="+mn-lt"/>
              </a:rPr>
              <a:t>Delayed</a:t>
            </a:r>
            <a:r>
              <a:rPr lang="es-CO" sz="2000" kern="0" dirty="0" smtClean="0">
                <a:solidFill>
                  <a:srgbClr val="147016"/>
                </a:solidFill>
                <a:latin typeface="+mn-lt"/>
              </a:rPr>
              <a:t> </a:t>
            </a:r>
            <a:r>
              <a:rPr lang="es-CO" sz="2000" kern="0" dirty="0" err="1" smtClean="0">
                <a:solidFill>
                  <a:srgbClr val="147016"/>
                </a:solidFill>
                <a:latin typeface="+mn-lt"/>
              </a:rPr>
              <a:t>Heave</a:t>
            </a:r>
            <a:endParaRPr lang="es-CO" sz="2000" kern="0" dirty="0" smtClean="0">
              <a:solidFill>
                <a:srgbClr val="147016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CO" sz="2000" kern="0" dirty="0" smtClean="0">
              <a:solidFill>
                <a:srgbClr val="004D83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2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4" name="Picture 13" descr="2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5" name="Picture 14" descr="2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550" y="0"/>
            <a:ext cx="8007350" cy="457200"/>
          </a:xfrm>
        </p:spPr>
        <p:txBody>
          <a:bodyPr/>
          <a:lstStyle/>
          <a:p>
            <a:r>
              <a:rPr lang="es-CO" dirty="0" smtClean="0"/>
              <a:t>Control de calidad</a:t>
            </a:r>
            <a:endParaRPr lang="es-CO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329264" y="764705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Incertidumbre Vertical (</a:t>
            </a:r>
            <a:r>
              <a:rPr lang="es-CO" sz="2000" kern="0" dirty="0" err="1" smtClean="0">
                <a:solidFill>
                  <a:srgbClr val="004D83"/>
                </a:solidFill>
                <a:latin typeface="+mn-lt"/>
              </a:rPr>
              <a:t>DpTPU</a:t>
            </a: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) Incertidumbre Horizontal (</a:t>
            </a:r>
            <a:r>
              <a:rPr lang="es-CO" sz="2000" kern="0" dirty="0" err="1" smtClean="0">
                <a:solidFill>
                  <a:srgbClr val="004D83"/>
                </a:solidFill>
                <a:latin typeface="+mn-lt"/>
              </a:rPr>
              <a:t>HzTPU</a:t>
            </a:r>
            <a:r>
              <a:rPr lang="es-CO" sz="2000" kern="0" dirty="0">
                <a:solidFill>
                  <a:srgbClr val="004D83"/>
                </a:solidFill>
                <a:latin typeface="+mn-lt"/>
              </a:rPr>
              <a:t> </a:t>
            </a: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= Orden OHI S44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329264" y="3212976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HIPS Calcula la TPU Total y la calcula para cada Sondaje, Clasificándolo en un orden.</a:t>
            </a:r>
            <a:endParaRPr lang="es-CO" sz="2000" kern="0" dirty="0" smtClean="0">
              <a:solidFill>
                <a:srgbClr val="147016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CO" sz="2000" kern="0" dirty="0" smtClean="0">
              <a:solidFill>
                <a:srgbClr val="004D83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2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8" name="Picture 7" descr="2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0" name="Picture 9" descr="26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600" y="763200"/>
            <a:ext cx="6951607" cy="5400000"/>
          </a:xfrm>
          <a:prstGeom prst="rect">
            <a:avLst/>
          </a:prstGeom>
        </p:spPr>
      </p:pic>
      <p:pic>
        <p:nvPicPr>
          <p:cNvPr id="11" name="Picture 10" descr="27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600" y="763200"/>
            <a:ext cx="6951607" cy="5400000"/>
          </a:xfrm>
          <a:prstGeom prst="rect">
            <a:avLst/>
          </a:prstGeom>
        </p:spPr>
      </p:pic>
      <p:pic>
        <p:nvPicPr>
          <p:cNvPr id="12" name="Picture 11" descr="2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329264" y="5085184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Se pueden Filtrar los datos basados en estos Ordenes.</a:t>
            </a: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28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84647" y="1052735"/>
            <a:ext cx="450559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s-CO" dirty="0" smtClean="0"/>
              <a:t>Datos </a:t>
            </a:r>
            <a:r>
              <a:rPr lang="es-CO" dirty="0" err="1" smtClean="0"/>
              <a:t>Batimetricos</a:t>
            </a:r>
            <a:endParaRPr lang="es-CO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29264" y="764705"/>
            <a:ext cx="2304256" cy="93610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O" sz="2000" dirty="0" smtClean="0"/>
              <a:t>Líneas de levantamiento</a:t>
            </a:r>
          </a:p>
          <a:p>
            <a:pPr>
              <a:buNone/>
            </a:pPr>
            <a:endParaRPr lang="es-CO" sz="2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329264" y="1484784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C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4D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Datos</a:t>
            </a:r>
            <a:r>
              <a:rPr kumimoji="0" lang="es-CO" sz="2000" b="0" i="0" u="none" strike="noStrike" kern="0" cap="none" spc="0" normalizeH="0" noProof="0" dirty="0" smtClean="0">
                <a:ln>
                  <a:noFill/>
                </a:ln>
                <a:solidFill>
                  <a:srgbClr val="004D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por línea</a:t>
            </a: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329264" y="1916832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C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4D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Datos</a:t>
            </a:r>
            <a:r>
              <a:rPr kumimoji="0" lang="es-CO" sz="2000" b="0" i="0" u="none" strike="noStrike" kern="0" cap="none" spc="0" normalizeH="0" noProof="0" dirty="0" smtClean="0">
                <a:ln>
                  <a:noFill/>
                </a:ln>
                <a:solidFill>
                  <a:srgbClr val="004D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por Sub </a:t>
            </a:r>
            <a:r>
              <a:rPr kumimoji="0" lang="es-CO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4D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Areas</a:t>
            </a:r>
            <a:r>
              <a:rPr kumimoji="0" lang="es-CO" sz="2000" b="0" i="0" u="none" strike="noStrike" kern="0" cap="none" spc="0" normalizeH="0" noProof="0" dirty="0" smtClean="0">
                <a:ln>
                  <a:noFill/>
                </a:ln>
                <a:solidFill>
                  <a:srgbClr val="004D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(Nubes de puntos)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329264" y="2924944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C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4D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Superficie (Nodos)</a:t>
            </a:r>
            <a:endParaRPr kumimoji="0" lang="es-CO" sz="2000" b="0" i="0" u="none" strike="noStrike" kern="0" cap="none" spc="0" normalizeH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600" y="764704"/>
            <a:ext cx="6941399" cy="5400000"/>
          </a:xfrm>
          <a:prstGeom prst="rect">
            <a:avLst/>
          </a:prstGeom>
        </p:spPr>
      </p:pic>
      <p:pic>
        <p:nvPicPr>
          <p:cNvPr id="9" name="Picture 8" descr="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1" name="Picture 10" descr="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2" name="Picture 11" descr="4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3" name="Picture 12" descr="5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4" name="Picture 13" descr="6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5" name="Picture 14" descr="7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6" name="Picture 15" descr="8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7" name="Picture 16" descr="9.t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7600" y="763200"/>
            <a:ext cx="6931191" cy="5400000"/>
          </a:xfrm>
          <a:prstGeom prst="rect">
            <a:avLst/>
          </a:prstGeom>
        </p:spPr>
      </p:pic>
      <p:pic>
        <p:nvPicPr>
          <p:cNvPr id="18" name="Picture 17" descr="10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9" name="Picture 18" descr="11.t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s-CO" smtClean="0"/>
              <a:t>Superficies Grilladas</a:t>
            </a:r>
            <a:endParaRPr lang="es-CO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O" dirty="0" smtClean="0"/>
              <a:t>Angulo de Barrido (</a:t>
            </a:r>
            <a:r>
              <a:rPr lang="es-CO" dirty="0" err="1" smtClean="0"/>
              <a:t>Swath</a:t>
            </a:r>
            <a:r>
              <a:rPr lang="es-CO" dirty="0" smtClean="0"/>
              <a:t> </a:t>
            </a:r>
            <a:r>
              <a:rPr lang="es-CO" dirty="0" err="1" smtClean="0"/>
              <a:t>Angle</a:t>
            </a:r>
            <a:r>
              <a:rPr lang="es-CO" dirty="0" smtClean="0"/>
              <a:t>)</a:t>
            </a:r>
          </a:p>
          <a:p>
            <a:r>
              <a:rPr lang="es-CO" dirty="0" smtClean="0"/>
              <a:t>Mínima profundidad en Posición Verdadera</a:t>
            </a:r>
          </a:p>
          <a:p>
            <a:r>
              <a:rPr lang="es-CO" dirty="0" smtClean="0"/>
              <a:t>Incertidumbre</a:t>
            </a:r>
          </a:p>
          <a:p>
            <a:r>
              <a:rPr lang="es-CO" dirty="0" smtClean="0"/>
              <a:t>CUBE (Estimación Combinada de Batimetría Incertidumbre)</a:t>
            </a:r>
            <a:endParaRPr lang="es-CO" dirty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95300" y="762000"/>
            <a:ext cx="891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O" sz="2800" b="1" smtClean="0">
                <a:solidFill>
                  <a:srgbClr val="004D83"/>
                </a:solidFill>
              </a:rPr>
              <a:t>Tipos</a:t>
            </a:r>
            <a:endParaRPr lang="es-CO" sz="2800" b="1">
              <a:solidFill>
                <a:srgbClr val="004D8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Superficie</a:t>
            </a:r>
            <a:r>
              <a:rPr lang="en-US" dirty="0" smtClean="0"/>
              <a:t> Vs </a:t>
            </a:r>
            <a:r>
              <a:rPr lang="en-US" dirty="0" err="1" smtClean="0"/>
              <a:t>Datos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29264" y="764705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Datos (Nube de Puntos)</a:t>
            </a: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1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329264" y="1412776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Datos Vs. Superficie</a:t>
            </a: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1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8" name="Picture 7" descr="14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9" name="Picture 8" descr="29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329264" y="2060848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Otras Capas Superficie (</a:t>
            </a:r>
            <a:r>
              <a:rPr lang="es-CO" sz="2000" kern="0" dirty="0" err="1" smtClean="0">
                <a:solidFill>
                  <a:srgbClr val="004D83"/>
                </a:solidFill>
                <a:latin typeface="+mn-lt"/>
              </a:rPr>
              <a:t>Node</a:t>
            </a: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 </a:t>
            </a:r>
            <a:r>
              <a:rPr lang="es-CO" sz="2000" kern="0" dirty="0" err="1" smtClean="0">
                <a:solidFill>
                  <a:srgbClr val="004D83"/>
                </a:solidFill>
                <a:latin typeface="+mn-lt"/>
              </a:rPr>
              <a:t>Std</a:t>
            </a: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 </a:t>
            </a:r>
            <a:r>
              <a:rPr lang="es-CO" sz="2000" kern="0" dirty="0" err="1" smtClean="0">
                <a:solidFill>
                  <a:srgbClr val="004D83"/>
                </a:solidFill>
                <a:latin typeface="+mn-lt"/>
              </a:rPr>
              <a:t>Dev</a:t>
            </a: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)</a:t>
            </a: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329264" y="3068960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Limpieza basado en  CUBE (datos)</a:t>
            </a: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32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3" name="Picture 12" descr="33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7600" y="763199"/>
            <a:ext cx="6941399" cy="5400000"/>
          </a:xfrm>
          <a:prstGeom prst="rect">
            <a:avLst/>
          </a:prstGeom>
        </p:spPr>
      </p:pic>
      <p:pic>
        <p:nvPicPr>
          <p:cNvPr id="14" name="Picture 13" descr="34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7600" y="763200"/>
            <a:ext cx="6948000" cy="5415353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329264" y="4005064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Limpieza basado en  CUBE (</a:t>
            </a:r>
            <a:r>
              <a:rPr lang="es-CO" sz="2000" kern="0" dirty="0" err="1" smtClean="0">
                <a:solidFill>
                  <a:srgbClr val="004D83"/>
                </a:solidFill>
                <a:latin typeface="+mn-lt"/>
              </a:rPr>
              <a:t>Hipotesis</a:t>
            </a: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)</a:t>
            </a: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 descr="15a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7" name="Picture 16" descr="15b.t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7600" y="763199"/>
            <a:ext cx="6941399" cy="5400000"/>
          </a:xfrm>
          <a:prstGeom prst="rect">
            <a:avLst/>
          </a:prstGeom>
        </p:spPr>
      </p:pic>
      <p:pic>
        <p:nvPicPr>
          <p:cNvPr id="18" name="Picture 17" descr="15c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  <p:pic>
        <p:nvPicPr>
          <p:cNvPr id="19" name="Picture 18" descr="15d.t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7600" y="763199"/>
            <a:ext cx="6941399" cy="5400000"/>
          </a:xfrm>
          <a:prstGeom prst="rect">
            <a:avLst/>
          </a:prstGeom>
        </p:spPr>
      </p:pic>
      <p:pic>
        <p:nvPicPr>
          <p:cNvPr id="20" name="Picture 19" descr="15e.t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7600" y="763200"/>
            <a:ext cx="6941399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Visualizacion</a:t>
            </a:r>
            <a:r>
              <a:rPr lang="en-US" dirty="0" smtClean="0"/>
              <a:t> 3D</a:t>
            </a:r>
            <a:endParaRPr lang="en-US" dirty="0"/>
          </a:p>
        </p:txBody>
      </p:sp>
      <p:pic>
        <p:nvPicPr>
          <p:cNvPr id="4" name="Video 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85448" y="765304"/>
            <a:ext cx="810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Visualizacion</a:t>
            </a:r>
            <a:r>
              <a:rPr lang="en-US" dirty="0" smtClean="0"/>
              <a:t> 3D</a:t>
            </a:r>
            <a:endParaRPr lang="en-US" dirty="0"/>
          </a:p>
        </p:txBody>
      </p:sp>
      <p:pic>
        <p:nvPicPr>
          <p:cNvPr id="6" name="Video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85600" y="766800"/>
            <a:ext cx="810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Visualizacion</a:t>
            </a:r>
            <a:r>
              <a:rPr lang="es-CO" dirty="0" smtClean="0"/>
              <a:t> 3D (Evidenciando características)</a:t>
            </a:r>
            <a:endParaRPr lang="es-CO" dirty="0"/>
          </a:p>
        </p:txBody>
      </p:sp>
      <p:pic>
        <p:nvPicPr>
          <p:cNvPr id="5" name="Picture 4" descr="1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600" y="763200"/>
            <a:ext cx="6901119" cy="54000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329264" y="764705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Exageración vertical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329264" y="1484784"/>
            <a:ext cx="2304256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CO" sz="2000" kern="0" dirty="0" smtClean="0">
                <a:solidFill>
                  <a:srgbClr val="004D83"/>
                </a:solidFill>
                <a:latin typeface="+mn-lt"/>
              </a:rPr>
              <a:t>Iluminación de la superficie desde diferentes ángulos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CO" sz="2000" kern="0" dirty="0" smtClean="0">
              <a:solidFill>
                <a:srgbClr val="004D83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 smtClean="0">
              <a:ln>
                <a:noFill/>
              </a:ln>
              <a:solidFill>
                <a:srgbClr val="004D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16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600" y="763200"/>
            <a:ext cx="6888268" cy="5400000"/>
          </a:xfrm>
          <a:prstGeom prst="rect">
            <a:avLst/>
          </a:prstGeom>
        </p:spPr>
      </p:pic>
      <p:pic>
        <p:nvPicPr>
          <p:cNvPr id="10" name="Picture 9" descr="17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600" y="763200"/>
            <a:ext cx="6888268" cy="5400000"/>
          </a:xfrm>
          <a:prstGeom prst="rect">
            <a:avLst/>
          </a:prstGeom>
        </p:spPr>
      </p:pic>
      <p:pic>
        <p:nvPicPr>
          <p:cNvPr id="11" name="Picture 10" descr="18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600" y="763200"/>
            <a:ext cx="6875465" cy="5400000"/>
          </a:xfrm>
          <a:prstGeom prst="rect">
            <a:avLst/>
          </a:prstGeom>
        </p:spPr>
      </p:pic>
      <p:pic>
        <p:nvPicPr>
          <p:cNvPr id="12" name="Picture 11" descr="1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600" y="763200"/>
            <a:ext cx="6888268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ARIS Marine template A4">
  <a:themeElements>
    <a:clrScheme name="CARIS Marine template fin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RIS Marine template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RIS Marine template fi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IS Marine template fi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IS Marine template fi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IS Marine template fi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IS Marine template fi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IS Marine template fi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IS Marine template fi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IS Marine template fi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IS Marine template fi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IS Marine template fi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IS Marine template fi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IS Marine template fi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rine Plain">
  <a:themeElements>
    <a:clrScheme name="Marine Pl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rine Pla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rine Pl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Plai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Plai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rine Background">
  <a:themeElements>
    <a:clrScheme name="Marine Backgrou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rine 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rine Backgrou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Backgrou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Backgrou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Backgrou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Backgrou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Backgrou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Backgrou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Backgrou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Backgrou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Backgrou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Backgrou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Backgrou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rine End">
  <a:themeElements>
    <a:clrScheme name="Marine E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rine E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rine E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ine E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ine E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CARIS Marine template A4</Template>
  <TotalTime>342</TotalTime>
  <Words>216</Words>
  <Application>Microsoft Office PowerPoint</Application>
  <PresentationFormat>A4 Paper (210x297 mm)</PresentationFormat>
  <Paragraphs>52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CARIS Marine template A4</vt:lpstr>
      <vt:lpstr>Marine Plain</vt:lpstr>
      <vt:lpstr>Marine Background</vt:lpstr>
      <vt:lpstr>Marine End</vt:lpstr>
      <vt:lpstr>Slide 1</vt:lpstr>
      <vt:lpstr>Control de calidad</vt:lpstr>
      <vt:lpstr>Control de calidad</vt:lpstr>
      <vt:lpstr>Datos Batimetricos</vt:lpstr>
      <vt:lpstr>Superficies Grilladas</vt:lpstr>
      <vt:lpstr>Superficie Vs Datos</vt:lpstr>
      <vt:lpstr>Visualizacion 3D</vt:lpstr>
      <vt:lpstr>Visualizacion 3D</vt:lpstr>
      <vt:lpstr>Visualizacion 3D (Evidenciando características)</vt:lpstr>
      <vt:lpstr>Productos</vt:lpstr>
      <vt:lpstr>CARIS Easy View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 Arias</dc:creator>
  <cp:lastModifiedBy>Jose Arias</cp:lastModifiedBy>
  <cp:revision>36</cp:revision>
  <dcterms:created xsi:type="dcterms:W3CDTF">2016-04-27T11:41:40Z</dcterms:created>
  <dcterms:modified xsi:type="dcterms:W3CDTF">2016-04-28T19:07:12Z</dcterms:modified>
</cp:coreProperties>
</file>