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49" r:id="rId3"/>
    <p:sldMasterId id="2147483651" r:id="rId4"/>
    <p:sldMasterId id="2147483696" r:id="rId5"/>
  </p:sldMasterIdLst>
  <p:notesMasterIdLst>
    <p:notesMasterId r:id="rId49"/>
  </p:notesMasterIdLst>
  <p:handoutMasterIdLst>
    <p:handoutMasterId r:id="rId50"/>
  </p:handoutMasterIdLst>
  <p:sldIdLst>
    <p:sldId id="256"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58" r:id="rId36"/>
    <p:sldId id="295" r:id="rId37"/>
    <p:sldId id="296" r:id="rId38"/>
    <p:sldId id="297" r:id="rId39"/>
    <p:sldId id="298" r:id="rId40"/>
    <p:sldId id="299" r:id="rId41"/>
    <p:sldId id="300" r:id="rId42"/>
    <p:sldId id="301" r:id="rId43"/>
    <p:sldId id="302" r:id="rId44"/>
    <p:sldId id="304" r:id="rId45"/>
    <p:sldId id="305" r:id="rId46"/>
    <p:sldId id="306" r:id="rId47"/>
    <p:sldId id="259" r:id="rId48"/>
  </p:sldIdLst>
  <p:sldSz cx="9144000" cy="6858000" type="screen4x3"/>
  <p:notesSz cx="6858000" cy="9144000"/>
  <p:defaultTextStyle>
    <a:defPPr>
      <a:defRPr lang="en-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C0C0C0"/>
    <a:srgbClr val="DDDDDD"/>
    <a:srgbClr val="F8F8F8"/>
    <a:srgbClr val="9FB2CC"/>
    <a:srgbClr val="B2B2CC"/>
    <a:srgbClr val="B2B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707" autoAdjust="0"/>
  </p:normalViewPr>
  <p:slideViewPr>
    <p:cSldViewPr>
      <p:cViewPr>
        <p:scale>
          <a:sx n="60" d="100"/>
          <a:sy n="60" d="100"/>
        </p:scale>
        <p:origin x="-1650" y="-294"/>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CA" altLang="en-US"/>
          </a:p>
        </p:txBody>
      </p:sp>
      <p:sp>
        <p:nvSpPr>
          <p:cNvPr id="5427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CA" altLang="en-US"/>
          </a:p>
        </p:txBody>
      </p:sp>
      <p:sp>
        <p:nvSpPr>
          <p:cNvPr id="5427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CA" altLang="en-US"/>
          </a:p>
        </p:txBody>
      </p:sp>
      <p:sp>
        <p:nvSpPr>
          <p:cNvPr id="5427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72D0CC1-3D36-46C6-9AB4-4CD9FC2886E3}" type="slidenum">
              <a:rPr lang="en-CA" altLang="en-US"/>
              <a:pPr/>
              <a:t>‹#›</a:t>
            </a:fld>
            <a:endParaRPr lang="en-CA" altLang="en-US"/>
          </a:p>
        </p:txBody>
      </p:sp>
      <p:pic>
        <p:nvPicPr>
          <p:cNvPr id="54278" name="Picture 6" descr="CARIS_logo_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63500"/>
            <a:ext cx="12700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200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CA" altLang="en-US"/>
          </a:p>
        </p:txBody>
      </p:sp>
      <p:sp>
        <p:nvSpPr>
          <p:cNvPr id="563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CA" alt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CA" altLang="en-US"/>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D02712C-CD75-44D5-BA97-483CB9F0EABD}" type="slidenum">
              <a:rPr lang="en-CA" altLang="en-US"/>
              <a:pPr/>
              <a:t>‹#›</a:t>
            </a:fld>
            <a:endParaRPr lang="en-CA" altLang="en-US"/>
          </a:p>
        </p:txBody>
      </p:sp>
      <p:pic>
        <p:nvPicPr>
          <p:cNvPr id="56328" name="Picture 8" descr="CARIS_logo_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63500"/>
            <a:ext cx="1270000" cy="54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542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sz="1100" u="sng" dirty="0">
                <a:latin typeface="+mn-lt"/>
              </a:rPr>
              <a:t>Slide 4 – Autonomous Platforms</a:t>
            </a:r>
          </a:p>
          <a:p>
            <a:endParaRPr lang="en-US" sz="1100" dirty="0">
              <a:latin typeface="+mn-lt"/>
            </a:endParaRPr>
          </a:p>
          <a:p>
            <a:r>
              <a:rPr lang="en-US" sz="1100" dirty="0">
                <a:latin typeface="+mn-lt"/>
              </a:rPr>
              <a:t>Sub-surface autonomous vehicles include AUVs and Gliders. Portable AUVs like the Hydroid Remus have an endurance of about 8 hours and can accommodate survey sensors. Large AUVs like the </a:t>
            </a:r>
            <a:r>
              <a:rPr lang="en-US" sz="1100" dirty="0" err="1">
                <a:latin typeface="+mn-lt"/>
              </a:rPr>
              <a:t>Hugin</a:t>
            </a:r>
            <a:r>
              <a:rPr lang="en-US" sz="1100" dirty="0">
                <a:latin typeface="+mn-lt"/>
              </a:rPr>
              <a:t> can operate for a 48 hour period before returning with flat batteries. The Slocum glider shown bottom left can be at sea for 6 months collecting oceanographic observations.</a:t>
            </a:r>
          </a:p>
          <a:p>
            <a:endParaRPr lang="en-US" sz="1100" dirty="0">
              <a:latin typeface="+mn-lt"/>
            </a:endParaRPr>
          </a:p>
          <a:p>
            <a:r>
              <a:rPr lang="en-US" sz="1100" dirty="0">
                <a:latin typeface="+mn-lt"/>
              </a:rPr>
              <a:t>Surface vehicles can operate for a few hours at a time on batteries. Some larger vehicles run on fuel and therefore can be working for longer periods. The wave glider from liquid robotics captures power from the sun and currents and wave action to generate power and therefore has a much longer range.</a:t>
            </a:r>
          </a:p>
          <a:p>
            <a:endParaRPr lang="en-US" sz="1100" dirty="0">
              <a:latin typeface="+mn-lt"/>
            </a:endParaRPr>
          </a:p>
          <a:p>
            <a:r>
              <a:rPr lang="en-US" sz="1100" dirty="0">
                <a:latin typeface="+mn-lt"/>
              </a:rPr>
              <a:t>Survey launches may or may not have room for survey crew, if a coxswain can collect useful survey data without having a surveyor on board then that can also be considered as an autonomous survey platform. The surveyor can QC the data from the parent ship.</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4</a:t>
            </a:fld>
            <a:endParaRPr lang="en-CA">
              <a:solidFill>
                <a:prstClr val="black"/>
              </a:solidFill>
            </a:endParaRPr>
          </a:p>
        </p:txBody>
      </p:sp>
    </p:spTree>
    <p:extLst>
      <p:ext uri="{BB962C8B-B14F-4D97-AF65-F5344CB8AC3E}">
        <p14:creationId xmlns:p14="http://schemas.microsoft.com/office/powerpoint/2010/main" val="1341572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15 – Manned Vessel</a:t>
            </a:r>
            <a:endParaRPr lang="en-US" sz="1100" dirty="0">
              <a:latin typeface="+mn-lt"/>
            </a:endParaRPr>
          </a:p>
          <a:p>
            <a:endParaRPr lang="en-US" sz="1100" dirty="0">
              <a:latin typeface="+mn-lt"/>
            </a:endParaRPr>
          </a:p>
          <a:p>
            <a:r>
              <a:rPr lang="en-US" sz="1100" dirty="0">
                <a:latin typeface="+mn-lt"/>
              </a:rPr>
              <a:t>In a traditional survey CARIS Onboard will streamline and enforce consistency by automatically converting the acquired survey data and running it through the non-subjective processes in the workflow. This allows a HIPS and SIPS project to be transferred for QC and further processing. In this scenario CARIS Onboard allows the hydrographers and surveyors to spend more time on the complex tasks such as sound velocity correction, tides, positional accuracy and data cleaning.</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14</a:t>
            </a:fld>
            <a:endParaRPr lang="en-CA">
              <a:solidFill>
                <a:prstClr val="black"/>
              </a:solidFill>
            </a:endParaRPr>
          </a:p>
        </p:txBody>
      </p:sp>
    </p:spTree>
    <p:extLst>
      <p:ext uri="{BB962C8B-B14F-4D97-AF65-F5344CB8AC3E}">
        <p14:creationId xmlns:p14="http://schemas.microsoft.com/office/powerpoint/2010/main" val="3611230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16 – Trusted Crowdsourcing</a:t>
            </a:r>
          </a:p>
          <a:p>
            <a:endParaRPr lang="en-US" sz="1100" dirty="0">
              <a:latin typeface="+mn-lt"/>
            </a:endParaRPr>
          </a:p>
          <a:p>
            <a:r>
              <a:rPr lang="en-US" sz="1100" dirty="0">
                <a:latin typeface="+mn-lt"/>
              </a:rPr>
              <a:t>In a scenario when a non-hydrographic vessel equipped with survey sensors is collecting bathymetry data in the high Arctic, it’s possible for a hydrographer to monitor the data via internet connection from headquarters. CARIS Onboard will convert the acquired survey data onboard, run the processes, provide data quality information and allow access to the DTM in near real-time. This allows the hydrographer to communicate with the ship’s crew to restart equipment or to re-route if an uncharted shoal needs further investigation.</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15</a:t>
            </a:fld>
            <a:endParaRPr lang="en-CA">
              <a:solidFill>
                <a:prstClr val="black"/>
              </a:solidFill>
            </a:endParaRPr>
          </a:p>
        </p:txBody>
      </p:sp>
    </p:spTree>
    <p:extLst>
      <p:ext uri="{BB962C8B-B14F-4D97-AF65-F5344CB8AC3E}">
        <p14:creationId xmlns:p14="http://schemas.microsoft.com/office/powerpoint/2010/main" val="3801534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u="sng" dirty="0">
                <a:latin typeface="+mn-lt"/>
              </a:rPr>
              <a:t>Slide 17 – CARIS Onboard Workflow</a:t>
            </a:r>
          </a:p>
          <a:p>
            <a:endParaRPr lang="en-US" sz="1100" dirty="0">
              <a:latin typeface="+mn-lt"/>
            </a:endParaRPr>
          </a:p>
          <a:p>
            <a:r>
              <a:rPr lang="en-US" sz="1100" dirty="0">
                <a:latin typeface="+mn-lt"/>
              </a:rPr>
              <a:t>The CARIS Onboard workflow follows a similar path to the traditional workflow, but with key processing steps automated.</a:t>
            </a:r>
          </a:p>
          <a:p>
            <a:endParaRPr lang="en-US" sz="1100" dirty="0">
              <a:latin typeface="+mn-lt"/>
            </a:endParaRPr>
          </a:p>
          <a:p>
            <a:r>
              <a:rPr lang="en-US" sz="1100" dirty="0">
                <a:latin typeface="+mn-lt"/>
              </a:rPr>
              <a:t>These steps are defined before deployment of the platform, and are configurable by the surveyor to meet the needs of the survey.</a:t>
            </a:r>
          </a:p>
          <a:p>
            <a:endParaRPr lang="en-US" sz="1100" dirty="0">
              <a:latin typeface="+mn-lt"/>
            </a:endParaRPr>
          </a:p>
          <a:p>
            <a:r>
              <a:rPr lang="en-US" sz="1100" dirty="0">
                <a:latin typeface="+mn-lt"/>
              </a:rPr>
              <a:t>Not only does this save time, it aids in repeatability of processing ensuring consistency and compliance with the designated survey workflow</a:t>
            </a:r>
          </a:p>
          <a:p>
            <a:pPr>
              <a:spcBef>
                <a:spcPct val="0"/>
              </a:spcBef>
            </a:pPr>
            <a:endParaRPr lang="en-US" altLang="en-US" b="0"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Arial" charset="0"/>
              </a:defRPr>
            </a:lvl1pPr>
            <a:lvl2pPr marL="742883" indent="-285724" eaLnBrk="0" hangingPunct="0">
              <a:defRPr sz="2400">
                <a:solidFill>
                  <a:schemeClr val="tx1"/>
                </a:solidFill>
                <a:latin typeface="Times New Roman" pitchFamily="18" charset="0"/>
                <a:cs typeface="Arial" charset="0"/>
              </a:defRPr>
            </a:lvl2pPr>
            <a:lvl3pPr marL="1142898" indent="-228580" eaLnBrk="0" hangingPunct="0">
              <a:defRPr sz="2400">
                <a:solidFill>
                  <a:schemeClr val="tx1"/>
                </a:solidFill>
                <a:latin typeface="Times New Roman" pitchFamily="18" charset="0"/>
                <a:cs typeface="Arial" charset="0"/>
              </a:defRPr>
            </a:lvl3pPr>
            <a:lvl4pPr marL="1600057" indent="-228580" eaLnBrk="0" hangingPunct="0">
              <a:defRPr sz="2400">
                <a:solidFill>
                  <a:schemeClr val="tx1"/>
                </a:solidFill>
                <a:latin typeface="Times New Roman" pitchFamily="18" charset="0"/>
                <a:cs typeface="Arial" charset="0"/>
              </a:defRPr>
            </a:lvl4pPr>
            <a:lvl5pPr marL="2057217" indent="-228580" eaLnBrk="0" hangingPunct="0">
              <a:defRPr sz="2400">
                <a:solidFill>
                  <a:schemeClr val="tx1"/>
                </a:solidFill>
                <a:latin typeface="Times New Roman" pitchFamily="18" charset="0"/>
                <a:cs typeface="Arial" charset="0"/>
              </a:defRPr>
            </a:lvl5pPr>
            <a:lvl6pPr marL="2514376" indent="-228580" eaLnBrk="0" fontAlgn="base" hangingPunct="0">
              <a:spcBef>
                <a:spcPct val="0"/>
              </a:spcBef>
              <a:spcAft>
                <a:spcPct val="0"/>
              </a:spcAft>
              <a:defRPr sz="2400">
                <a:solidFill>
                  <a:schemeClr val="tx1"/>
                </a:solidFill>
                <a:latin typeface="Times New Roman" pitchFamily="18" charset="0"/>
                <a:cs typeface="Arial" charset="0"/>
              </a:defRPr>
            </a:lvl6pPr>
            <a:lvl7pPr marL="2971535" indent="-228580" eaLnBrk="0" fontAlgn="base" hangingPunct="0">
              <a:spcBef>
                <a:spcPct val="0"/>
              </a:spcBef>
              <a:spcAft>
                <a:spcPct val="0"/>
              </a:spcAft>
              <a:defRPr sz="2400">
                <a:solidFill>
                  <a:schemeClr val="tx1"/>
                </a:solidFill>
                <a:latin typeface="Times New Roman" pitchFamily="18" charset="0"/>
                <a:cs typeface="Arial" charset="0"/>
              </a:defRPr>
            </a:lvl7pPr>
            <a:lvl8pPr marL="3428695" indent="-228580" eaLnBrk="0" fontAlgn="base" hangingPunct="0">
              <a:spcBef>
                <a:spcPct val="0"/>
              </a:spcBef>
              <a:spcAft>
                <a:spcPct val="0"/>
              </a:spcAft>
              <a:defRPr sz="2400">
                <a:solidFill>
                  <a:schemeClr val="tx1"/>
                </a:solidFill>
                <a:latin typeface="Times New Roman" pitchFamily="18" charset="0"/>
                <a:cs typeface="Arial" charset="0"/>
              </a:defRPr>
            </a:lvl8pPr>
            <a:lvl9pPr marL="3885854" indent="-22858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fld id="{1E0938ED-FA67-478C-BDA2-000F74259536}" type="slidenum">
              <a:rPr lang="en-US" altLang="en-US" sz="1200">
                <a:solidFill>
                  <a:prstClr val="black"/>
                </a:solidFill>
              </a:rPr>
              <a:pPr eaLnBrk="1" hangingPunct="1"/>
              <a:t>16</a:t>
            </a:fld>
            <a:endParaRPr lang="en-US" altLang="en-US" sz="1200">
              <a:solidFill>
                <a:prstClr val="black"/>
              </a:solidFill>
            </a:endParaRPr>
          </a:p>
        </p:txBody>
      </p:sp>
    </p:spTree>
    <p:extLst>
      <p:ext uri="{BB962C8B-B14F-4D97-AF65-F5344CB8AC3E}">
        <p14:creationId xmlns:p14="http://schemas.microsoft.com/office/powerpoint/2010/main" val="4180905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u="sng" dirty="0">
                <a:latin typeface="+mn-lt"/>
              </a:rPr>
              <a:t>Slide 18 – CARIS Onboard Architecture</a:t>
            </a:r>
          </a:p>
          <a:p>
            <a:endParaRPr lang="en-US" sz="1100" dirty="0">
              <a:latin typeface="+mn-lt"/>
            </a:endParaRPr>
          </a:p>
          <a:p>
            <a:r>
              <a:rPr lang="en-US" sz="1100" dirty="0">
                <a:latin typeface="+mn-lt"/>
              </a:rPr>
              <a:t>The system has three main components: </a:t>
            </a:r>
          </a:p>
          <a:p>
            <a:endParaRPr lang="en-US" sz="1100" dirty="0">
              <a:latin typeface="+mn-lt"/>
            </a:endParaRPr>
          </a:p>
          <a:p>
            <a:r>
              <a:rPr lang="en-US" sz="1100" dirty="0">
                <a:latin typeface="+mn-lt"/>
              </a:rPr>
              <a:t>the Process Designer is tool where you define a process workflow, this is done by dragging and dropping available functions, entering required </a:t>
            </a:r>
            <a:r>
              <a:rPr lang="en-US" sz="1100" dirty="0" err="1">
                <a:latin typeface="+mn-lt"/>
              </a:rPr>
              <a:t>parametres</a:t>
            </a:r>
            <a:r>
              <a:rPr lang="en-US" sz="1100" dirty="0">
                <a:latin typeface="+mn-lt"/>
              </a:rPr>
              <a:t> and stitching multiple functions together in a workflow. This tool will be used with all CARIS products in time to automate process and create batch scripts. </a:t>
            </a:r>
          </a:p>
          <a:p>
            <a:endParaRPr lang="en-US" sz="1100" dirty="0">
              <a:latin typeface="+mn-lt"/>
            </a:endParaRPr>
          </a:p>
          <a:p>
            <a:r>
              <a:rPr lang="en-US" sz="1100" dirty="0">
                <a:latin typeface="+mn-lt"/>
              </a:rPr>
              <a:t>The CARIS Onboard service monitors for data, grabs it and pushes it through the process stages that were defined in the Process Designer. </a:t>
            </a:r>
          </a:p>
          <a:p>
            <a:endParaRPr lang="en-US" sz="1100" dirty="0">
              <a:latin typeface="+mn-lt"/>
            </a:endParaRPr>
          </a:p>
          <a:p>
            <a:r>
              <a:rPr lang="en-US" sz="1100" dirty="0">
                <a:latin typeface="+mn-lt"/>
              </a:rPr>
              <a:t>The Control Centre is where you configure the system and monitor progress once the survey is under way, it is a web application that can be accessed via the intranet or internet. </a:t>
            </a:r>
          </a:p>
          <a:p>
            <a:endParaRPr lang="en-US" sz="1100" dirty="0">
              <a:latin typeface="+mn-lt"/>
            </a:endParaRPr>
          </a:p>
          <a:p>
            <a:r>
              <a:rPr lang="en-US" sz="1100" dirty="0">
                <a:latin typeface="+mn-lt"/>
              </a:rPr>
              <a:t>CARIS HIPS and SIPS or Easy View can be also connect to the Onboard Service providing the means to see the emerging DTM.</a:t>
            </a:r>
          </a:p>
          <a:p>
            <a:pPr>
              <a:spcBef>
                <a:spcPct val="0"/>
              </a:spcBef>
            </a:pPr>
            <a:endParaRPr lang="en-US" altLang="en-US" b="0"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Arial" charset="0"/>
              </a:defRPr>
            </a:lvl1pPr>
            <a:lvl2pPr marL="742883" indent="-285724" eaLnBrk="0" hangingPunct="0">
              <a:defRPr sz="2400">
                <a:solidFill>
                  <a:schemeClr val="tx1"/>
                </a:solidFill>
                <a:latin typeface="Times New Roman" pitchFamily="18" charset="0"/>
                <a:cs typeface="Arial" charset="0"/>
              </a:defRPr>
            </a:lvl2pPr>
            <a:lvl3pPr marL="1142898" indent="-228580" eaLnBrk="0" hangingPunct="0">
              <a:defRPr sz="2400">
                <a:solidFill>
                  <a:schemeClr val="tx1"/>
                </a:solidFill>
                <a:latin typeface="Times New Roman" pitchFamily="18" charset="0"/>
                <a:cs typeface="Arial" charset="0"/>
              </a:defRPr>
            </a:lvl3pPr>
            <a:lvl4pPr marL="1600057" indent="-228580" eaLnBrk="0" hangingPunct="0">
              <a:defRPr sz="2400">
                <a:solidFill>
                  <a:schemeClr val="tx1"/>
                </a:solidFill>
                <a:latin typeface="Times New Roman" pitchFamily="18" charset="0"/>
                <a:cs typeface="Arial" charset="0"/>
              </a:defRPr>
            </a:lvl4pPr>
            <a:lvl5pPr marL="2057217" indent="-228580" eaLnBrk="0" hangingPunct="0">
              <a:defRPr sz="2400">
                <a:solidFill>
                  <a:schemeClr val="tx1"/>
                </a:solidFill>
                <a:latin typeface="Times New Roman" pitchFamily="18" charset="0"/>
                <a:cs typeface="Arial" charset="0"/>
              </a:defRPr>
            </a:lvl5pPr>
            <a:lvl6pPr marL="2514376" indent="-228580" eaLnBrk="0" fontAlgn="base" hangingPunct="0">
              <a:spcBef>
                <a:spcPct val="0"/>
              </a:spcBef>
              <a:spcAft>
                <a:spcPct val="0"/>
              </a:spcAft>
              <a:defRPr sz="2400">
                <a:solidFill>
                  <a:schemeClr val="tx1"/>
                </a:solidFill>
                <a:latin typeface="Times New Roman" pitchFamily="18" charset="0"/>
                <a:cs typeface="Arial" charset="0"/>
              </a:defRPr>
            </a:lvl6pPr>
            <a:lvl7pPr marL="2971535" indent="-228580" eaLnBrk="0" fontAlgn="base" hangingPunct="0">
              <a:spcBef>
                <a:spcPct val="0"/>
              </a:spcBef>
              <a:spcAft>
                <a:spcPct val="0"/>
              </a:spcAft>
              <a:defRPr sz="2400">
                <a:solidFill>
                  <a:schemeClr val="tx1"/>
                </a:solidFill>
                <a:latin typeface="Times New Roman" pitchFamily="18" charset="0"/>
                <a:cs typeface="Arial" charset="0"/>
              </a:defRPr>
            </a:lvl7pPr>
            <a:lvl8pPr marL="3428695" indent="-228580" eaLnBrk="0" fontAlgn="base" hangingPunct="0">
              <a:spcBef>
                <a:spcPct val="0"/>
              </a:spcBef>
              <a:spcAft>
                <a:spcPct val="0"/>
              </a:spcAft>
              <a:defRPr sz="2400">
                <a:solidFill>
                  <a:schemeClr val="tx1"/>
                </a:solidFill>
                <a:latin typeface="Times New Roman" pitchFamily="18" charset="0"/>
                <a:cs typeface="Arial" charset="0"/>
              </a:defRPr>
            </a:lvl8pPr>
            <a:lvl9pPr marL="3885854" indent="-22858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fld id="{1E0938ED-FA67-478C-BDA2-000F74259536}" type="slidenum">
              <a:rPr lang="en-US" altLang="en-US" sz="1200">
                <a:solidFill>
                  <a:prstClr val="black"/>
                </a:solidFill>
              </a:rPr>
              <a:pPr eaLnBrk="1" hangingPunct="1"/>
              <a:t>17</a:t>
            </a:fld>
            <a:endParaRPr lang="en-US" altLang="en-US" sz="1200">
              <a:solidFill>
                <a:prstClr val="black"/>
              </a:solidFill>
            </a:endParaRPr>
          </a:p>
        </p:txBody>
      </p:sp>
    </p:spTree>
    <p:extLst>
      <p:ext uri="{BB962C8B-B14F-4D97-AF65-F5344CB8AC3E}">
        <p14:creationId xmlns:p14="http://schemas.microsoft.com/office/powerpoint/2010/main" val="1810931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19 – Process Designer</a:t>
            </a:r>
          </a:p>
          <a:p>
            <a:endParaRPr lang="en-US" sz="1100" dirty="0">
              <a:latin typeface="+mn-lt"/>
            </a:endParaRPr>
          </a:p>
          <a:p>
            <a:r>
              <a:rPr lang="en-US" sz="1100" dirty="0">
                <a:latin typeface="+mn-lt"/>
              </a:rPr>
              <a:t>This is a screenshot of the process designer, with an example Onboard workflow displayed. Image this same technology being used to define cartographic generalization workflows, or push information to the web for discovery.</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18</a:t>
            </a:fld>
            <a:endParaRPr lang="en-CA">
              <a:solidFill>
                <a:prstClr val="black"/>
              </a:solidFill>
            </a:endParaRPr>
          </a:p>
        </p:txBody>
      </p:sp>
    </p:spTree>
    <p:extLst>
      <p:ext uri="{BB962C8B-B14F-4D97-AF65-F5344CB8AC3E}">
        <p14:creationId xmlns:p14="http://schemas.microsoft.com/office/powerpoint/2010/main" val="156847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20 – Use Case 1, USV Antigua</a:t>
            </a:r>
          </a:p>
          <a:p>
            <a:endParaRPr lang="en-US" sz="1100" dirty="0">
              <a:latin typeface="+mn-lt"/>
            </a:endParaRPr>
          </a:p>
          <a:p>
            <a:r>
              <a:rPr lang="en-US" sz="1100" dirty="0">
                <a:latin typeface="+mn-lt"/>
              </a:rPr>
              <a:t>CARIS and Teledyne demoed how an unmanned survey platform can provide capacity in countries that do not have a dedicated survey vessel. The demo took place at the </a:t>
            </a:r>
            <a:r>
              <a:rPr lang="en-US" sz="1100" dirty="0" err="1">
                <a:latin typeface="+mn-lt"/>
              </a:rPr>
              <a:t>Meso</a:t>
            </a:r>
            <a:r>
              <a:rPr lang="en-US" sz="1100" dirty="0">
                <a:latin typeface="+mn-lt"/>
              </a:rPr>
              <a:t> American – Caribbean Sea Hydrographic commission meeting held in Antigua in December.</a:t>
            </a:r>
          </a:p>
          <a:p>
            <a:endParaRPr lang="en-US" sz="1100" dirty="0">
              <a:latin typeface="+mn-lt"/>
            </a:endParaRPr>
          </a:p>
          <a:p>
            <a:r>
              <a:rPr lang="en-US" sz="1100" dirty="0">
                <a:latin typeface="+mn-lt"/>
              </a:rPr>
              <a:t>The equipment used was a Teledyne </a:t>
            </a:r>
            <a:r>
              <a:rPr lang="en-US" sz="1100" dirty="0" err="1">
                <a:latin typeface="+mn-lt"/>
              </a:rPr>
              <a:t>Oceansciences</a:t>
            </a:r>
            <a:r>
              <a:rPr lang="en-US" sz="1100" dirty="0">
                <a:latin typeface="+mn-lt"/>
              </a:rPr>
              <a:t> Z-Boat with Odom MB1 </a:t>
            </a:r>
            <a:r>
              <a:rPr lang="en-US" sz="1100" dirty="0" err="1">
                <a:latin typeface="+mn-lt"/>
              </a:rPr>
              <a:t>multibeam</a:t>
            </a:r>
            <a:r>
              <a:rPr lang="en-US" sz="1100" dirty="0">
                <a:latin typeface="+mn-lt"/>
              </a:rPr>
              <a:t>, connectivity was through a radio link which allowed Wi-Fi control. CARIS Onboard was used to convert, clean and correct the data. The data was checked for quality in near real time from the dock. On completion a sounding set was exported.</a:t>
            </a:r>
          </a:p>
          <a:p>
            <a:endParaRPr lang="en-US" sz="1100" dirty="0">
              <a:latin typeface="+mn-lt"/>
            </a:endParaRPr>
          </a:p>
          <a:p>
            <a:r>
              <a:rPr lang="en-US" sz="1100" dirty="0">
                <a:latin typeface="+mn-lt"/>
              </a:rPr>
              <a:t>Seven hours of data was collected, resulting in 500,000 </a:t>
            </a:r>
            <a:r>
              <a:rPr lang="en-US" sz="1100" dirty="0" err="1">
                <a:latin typeface="+mn-lt"/>
              </a:rPr>
              <a:t>multibeam</a:t>
            </a:r>
            <a:r>
              <a:rPr lang="en-US" sz="1100" dirty="0">
                <a:latin typeface="+mn-lt"/>
              </a:rPr>
              <a:t> soundings, on completion of the survey a further 15 mins of data processing was required. The data was then sent back to a CARIS cartographer who updated the chart for the area with the new soundings within a 24 hour period.</a:t>
            </a:r>
          </a:p>
          <a:p>
            <a:endParaRPr lang="en-US" sz="1100" dirty="0">
              <a:latin typeface="+mn-lt"/>
            </a:endParaRPr>
          </a:p>
          <a:p>
            <a:r>
              <a:rPr lang="en-US" sz="1100" dirty="0">
                <a:latin typeface="+mn-lt"/>
              </a:rPr>
              <a:t>The Bathymetric DTM was then loaded into Spatial Fusion Enterprise and made available as OGC WMS layer.</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19</a:t>
            </a:fld>
            <a:endParaRPr lang="en-CA">
              <a:solidFill>
                <a:prstClr val="black"/>
              </a:solidFill>
            </a:endParaRPr>
          </a:p>
        </p:txBody>
      </p:sp>
    </p:spTree>
    <p:extLst>
      <p:ext uri="{BB962C8B-B14F-4D97-AF65-F5344CB8AC3E}">
        <p14:creationId xmlns:p14="http://schemas.microsoft.com/office/powerpoint/2010/main" val="64197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21 – Antigua Chart, Jolly </a:t>
            </a:r>
            <a:r>
              <a:rPr lang="en-US" sz="1100" u="sng" dirty="0" err="1">
                <a:latin typeface="+mn-lt"/>
              </a:rPr>
              <a:t>Harbour</a:t>
            </a:r>
            <a:endParaRPr lang="en-US" sz="1100" u="sng" dirty="0">
              <a:latin typeface="+mn-lt"/>
            </a:endParaRPr>
          </a:p>
          <a:p>
            <a:endParaRPr lang="en-US" sz="1100" dirty="0">
              <a:latin typeface="+mn-lt"/>
            </a:endParaRPr>
          </a:p>
          <a:p>
            <a:r>
              <a:rPr lang="en-US" sz="1100" dirty="0">
                <a:latin typeface="+mn-lt"/>
              </a:rPr>
              <a:t>Here we can see the updated chart, the soundings in red are the ones that came from the CARIS Onboard. Note that this was a demonstration only and this chart is not for navigation. The bathymetry was given to the local authorities however.</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20</a:t>
            </a:fld>
            <a:endParaRPr lang="en-CA">
              <a:solidFill>
                <a:prstClr val="black"/>
              </a:solidFill>
            </a:endParaRPr>
          </a:p>
        </p:txBody>
      </p:sp>
    </p:spTree>
    <p:extLst>
      <p:ext uri="{BB962C8B-B14F-4D97-AF65-F5344CB8AC3E}">
        <p14:creationId xmlns:p14="http://schemas.microsoft.com/office/powerpoint/2010/main" val="90100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22 – Antigua Bathy in OGC Viewer</a:t>
            </a:r>
          </a:p>
          <a:p>
            <a:endParaRPr lang="en-US" sz="1100" dirty="0">
              <a:latin typeface="+mn-lt"/>
            </a:endParaRPr>
          </a:p>
          <a:p>
            <a:r>
              <a:rPr lang="en-US" sz="1100" dirty="0">
                <a:latin typeface="+mn-lt"/>
              </a:rPr>
              <a:t>This is a screenshot from Spatial Fusion Enterprise, CARIS’ OGC web server software. The bathymetric DTM is displayed on top of an Open Street Map base map, the layer is available for use in third party GIS systems as a WMS layer.</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21</a:t>
            </a:fld>
            <a:endParaRPr lang="en-CA">
              <a:solidFill>
                <a:prstClr val="black"/>
              </a:solidFill>
            </a:endParaRPr>
          </a:p>
        </p:txBody>
      </p:sp>
    </p:spTree>
    <p:extLst>
      <p:ext uri="{BB962C8B-B14F-4D97-AF65-F5344CB8AC3E}">
        <p14:creationId xmlns:p14="http://schemas.microsoft.com/office/powerpoint/2010/main" val="339453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24 – Use Case 2, Survey Launch, Vancouver Island</a:t>
            </a:r>
          </a:p>
          <a:p>
            <a:endParaRPr lang="en-US" sz="1100" dirty="0">
              <a:latin typeface="+mn-lt"/>
            </a:endParaRPr>
          </a:p>
          <a:p>
            <a:r>
              <a:rPr lang="en-US" sz="1100" dirty="0">
                <a:latin typeface="+mn-lt"/>
              </a:rPr>
              <a:t>The Canadian Hydrographic Service and CARIS recently ran a CARIS Onboard Trial of Vancouver Island to understand the benefits to a manned survey operation and to see the potential for CARIS Onboard when accessed remotely from a shore station.</a:t>
            </a:r>
          </a:p>
          <a:p>
            <a:endParaRPr lang="en-US" sz="1100" dirty="0">
              <a:latin typeface="+mn-lt"/>
            </a:endParaRPr>
          </a:p>
          <a:p>
            <a:r>
              <a:rPr lang="en-US" sz="1100" dirty="0">
                <a:latin typeface="+mn-lt"/>
              </a:rPr>
              <a:t>The Survey Launch Shoal Seeker was used for the trial, this was equipped with an R2Sonic 2022, with data logging in XTF format. Shore side connectivity was through the </a:t>
            </a:r>
            <a:r>
              <a:rPr lang="en-US" sz="1100" dirty="0" err="1">
                <a:latin typeface="+mn-lt"/>
              </a:rPr>
              <a:t>Telus</a:t>
            </a:r>
            <a:r>
              <a:rPr lang="en-US" sz="1100" dirty="0">
                <a:latin typeface="+mn-lt"/>
              </a:rPr>
              <a:t> 3G cellular network. CARIS Onboard was installed on a PC on the vessel and connected to the acquisition system through the LAN. Onboard was then used to convert, clean and correct the data. The data was being viewed in near real-time at the offices of the CHS through the Control Centre, CARIS Easy View was used display the expanding bathymetric DTM.</a:t>
            </a:r>
          </a:p>
          <a:p>
            <a:endParaRPr lang="en-US" sz="1100" dirty="0">
              <a:latin typeface="+mn-lt"/>
            </a:endParaRPr>
          </a:p>
          <a:p>
            <a:r>
              <a:rPr lang="en-US" sz="1100" dirty="0">
                <a:latin typeface="+mn-lt"/>
              </a:rPr>
              <a:t>The survey test area was collected in approximately one hour, resulting in approximately 8,000,000 </a:t>
            </a:r>
            <a:r>
              <a:rPr lang="en-US" sz="1100" dirty="0" err="1">
                <a:latin typeface="+mn-lt"/>
              </a:rPr>
              <a:t>multibeam</a:t>
            </a:r>
            <a:r>
              <a:rPr lang="en-US" sz="1100" dirty="0">
                <a:latin typeface="+mn-lt"/>
              </a:rPr>
              <a:t> soundings. The data was then loaded into Post GIS database and made available through CARIS’ Bathy </a:t>
            </a:r>
            <a:r>
              <a:rPr lang="en-US" sz="1100" dirty="0" err="1">
                <a:latin typeface="+mn-lt"/>
              </a:rPr>
              <a:t>DataBASE</a:t>
            </a:r>
            <a:r>
              <a:rPr lang="en-US" sz="1100" dirty="0">
                <a:latin typeface="+mn-lt"/>
              </a:rPr>
              <a:t>. </a:t>
            </a:r>
          </a:p>
          <a:p>
            <a:endParaRPr lang="en-US" sz="1100" dirty="0">
              <a:latin typeface="+mn-lt"/>
            </a:endParaRPr>
          </a:p>
          <a:p>
            <a:r>
              <a:rPr lang="en-US" sz="1100" dirty="0">
                <a:latin typeface="+mn-lt"/>
              </a:rPr>
              <a:t>Spatial Fusion was used to connect to the Bathy </a:t>
            </a:r>
            <a:r>
              <a:rPr lang="en-US" sz="1100" dirty="0" err="1">
                <a:latin typeface="+mn-lt"/>
              </a:rPr>
              <a:t>DataBASE</a:t>
            </a:r>
            <a:r>
              <a:rPr lang="en-US" sz="1100" dirty="0">
                <a:latin typeface="+mn-lt"/>
              </a:rPr>
              <a:t> making the data available as an OGC WCS layer supporting data download.</a:t>
            </a:r>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22</a:t>
            </a:fld>
            <a:endParaRPr lang="en-CA">
              <a:solidFill>
                <a:prstClr val="black"/>
              </a:solidFill>
            </a:endParaRPr>
          </a:p>
        </p:txBody>
      </p:sp>
    </p:spTree>
    <p:extLst>
      <p:ext uri="{BB962C8B-B14F-4D97-AF65-F5344CB8AC3E}">
        <p14:creationId xmlns:p14="http://schemas.microsoft.com/office/powerpoint/2010/main" val="1552534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25 – CARIS Onboard on Vessel</a:t>
            </a:r>
          </a:p>
          <a:p>
            <a:endParaRPr lang="en-US" sz="1100" dirty="0">
              <a:latin typeface="+mn-lt"/>
            </a:endParaRPr>
          </a:p>
          <a:p>
            <a:r>
              <a:rPr lang="en-US" sz="1100" dirty="0">
                <a:latin typeface="+mn-lt"/>
              </a:rPr>
              <a:t>Here we can see the survey unfolding using a GoPro camera. Once initiated the process was automatic demonstrating that coxswain can conduct a survey without necessarily having a surveyor onboard.</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23</a:t>
            </a:fld>
            <a:endParaRPr lang="en-CA">
              <a:solidFill>
                <a:prstClr val="black"/>
              </a:solidFill>
            </a:endParaRPr>
          </a:p>
        </p:txBody>
      </p:sp>
    </p:spTree>
    <p:extLst>
      <p:ext uri="{BB962C8B-B14F-4D97-AF65-F5344CB8AC3E}">
        <p14:creationId xmlns:p14="http://schemas.microsoft.com/office/powerpoint/2010/main" val="21539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6 – Surveys driving data centricity</a:t>
            </a:r>
          </a:p>
          <a:p>
            <a:endParaRPr lang="en-US" sz="1100" dirty="0">
              <a:latin typeface="+mn-lt"/>
            </a:endParaRPr>
          </a:p>
          <a:p>
            <a:r>
              <a:rPr lang="en-US" sz="1100" dirty="0">
                <a:latin typeface="+mn-lt"/>
              </a:rPr>
              <a:t>Survey data is a fundamental layer in a Marine SDI e.g. bathymetry, seafloor geology in the form of backscatter or </a:t>
            </a:r>
            <a:r>
              <a:rPr lang="en-US" sz="1100" dirty="0" err="1">
                <a:latin typeface="+mn-lt"/>
              </a:rPr>
              <a:t>sidescan</a:t>
            </a:r>
            <a:r>
              <a:rPr lang="en-US" sz="1100" dirty="0">
                <a:latin typeface="+mn-lt"/>
              </a:rPr>
              <a:t> mosaics, water column data highlighting biomass or oceanographic measurements from ADCP sensors giving information about temperature or currents.</a:t>
            </a:r>
          </a:p>
          <a:p>
            <a:endParaRPr lang="en-US" sz="1100" dirty="0">
              <a:latin typeface="+mn-lt"/>
            </a:endParaRPr>
          </a:p>
          <a:p>
            <a:r>
              <a:rPr lang="en-US" sz="1100" dirty="0">
                <a:latin typeface="+mn-lt"/>
              </a:rPr>
              <a:t>Data volumes are increasing all the time. This due in part to higher resolution sensors such as </a:t>
            </a:r>
            <a:r>
              <a:rPr lang="en-US" sz="1100" dirty="0" err="1">
                <a:latin typeface="+mn-lt"/>
              </a:rPr>
              <a:t>multibeam</a:t>
            </a:r>
            <a:r>
              <a:rPr lang="en-US" sz="1100" dirty="0">
                <a:latin typeface="+mn-lt"/>
              </a:rPr>
              <a:t>, synthetic aperture sonar, laser technologies etc. But also because of the broader range of data sources including crowdsourced bathymetry data, satellite derived bathymetry and perhaps most relevant to this talk, autonomous survey platform use.</a:t>
            </a:r>
          </a:p>
          <a:p>
            <a:endParaRPr lang="en-US" sz="1100" dirty="0">
              <a:latin typeface="+mn-lt"/>
            </a:endParaRPr>
          </a:p>
          <a:p>
            <a:r>
              <a:rPr lang="en-US" sz="1100" dirty="0">
                <a:latin typeface="+mn-lt"/>
              </a:rPr>
              <a:t>So are we ready for this influx of data?  Can we cope with the increasing quantities of data from different sources? If we can integrate it efficiently then we can pass on the benefits to third parties, but we have to change our mindset when it comes to data. The hydrography community needs to move away from its product centric mindset and embrace data centric practices.</a:t>
            </a:r>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6</a:t>
            </a:fld>
            <a:endParaRPr lang="en-CA">
              <a:solidFill>
                <a:prstClr val="black"/>
              </a:solidFill>
            </a:endParaRPr>
          </a:p>
        </p:txBody>
      </p:sp>
    </p:spTree>
    <p:extLst>
      <p:ext uri="{BB962C8B-B14F-4D97-AF65-F5344CB8AC3E}">
        <p14:creationId xmlns:p14="http://schemas.microsoft.com/office/powerpoint/2010/main" val="3542444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26 – Real time access to CARIS Onboard in Office using HTTP</a:t>
            </a:r>
          </a:p>
          <a:p>
            <a:endParaRPr lang="en-US" sz="1100" dirty="0">
              <a:latin typeface="+mn-lt"/>
            </a:endParaRPr>
          </a:p>
          <a:p>
            <a:r>
              <a:rPr lang="en-US" sz="1100" dirty="0">
                <a:latin typeface="+mn-lt"/>
              </a:rPr>
              <a:t>In parallel the survey was monitored from the offices of the CHS by connecting to the Control Centre through a standard internet connection. The bathymetric DTM was also displayed in near real-time in Easy View allowing the surveyor to QC the data from the office and interact with the Coxswain via phone. The Bathy surface can be interrogated in 3D at any time. This simulates how a trusted crowd sourcing concept could work.</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24</a:t>
            </a:fld>
            <a:endParaRPr lang="en-CA">
              <a:solidFill>
                <a:prstClr val="black"/>
              </a:solidFill>
            </a:endParaRPr>
          </a:p>
        </p:txBody>
      </p:sp>
    </p:spTree>
    <p:extLst>
      <p:ext uri="{BB962C8B-B14F-4D97-AF65-F5344CB8AC3E}">
        <p14:creationId xmlns:p14="http://schemas.microsoft.com/office/powerpoint/2010/main" val="3007278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27 – Vancouver Island data in OGC Viewer</a:t>
            </a:r>
          </a:p>
          <a:p>
            <a:endParaRPr lang="en-US" sz="1100" dirty="0">
              <a:latin typeface="+mn-lt"/>
            </a:endParaRPr>
          </a:p>
          <a:p>
            <a:r>
              <a:rPr lang="en-US" sz="1100" dirty="0">
                <a:latin typeface="+mn-lt"/>
              </a:rPr>
              <a:t>This is a screenshot from Spatial Fusion Enterprise. The bathymetric DTM is displayed on top of the paper chart from this area, both the bathymetry and the chart are available for use in third party GIS systems as a WMS layer.</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25</a:t>
            </a:fld>
            <a:endParaRPr lang="en-CA">
              <a:solidFill>
                <a:prstClr val="black"/>
              </a:solidFill>
            </a:endParaRPr>
          </a:p>
        </p:txBody>
      </p:sp>
    </p:spTree>
    <p:extLst>
      <p:ext uri="{BB962C8B-B14F-4D97-AF65-F5344CB8AC3E}">
        <p14:creationId xmlns:p14="http://schemas.microsoft.com/office/powerpoint/2010/main" val="2703525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Filter</a:t>
            </a:r>
            <a:r>
              <a:rPr lang="en-US" baseline="0" dirty="0" smtClean="0"/>
              <a:t> HDCS by polygon – requested for clipping data in </a:t>
            </a:r>
            <a:r>
              <a:rPr lang="en-US" baseline="0" dirty="0" err="1" smtClean="0"/>
              <a:t>harbour</a:t>
            </a:r>
            <a:r>
              <a:rPr lang="en-US" baseline="0" dirty="0" smtClean="0"/>
              <a:t> areas, around quay walls/piers etc</a:t>
            </a:r>
          </a:p>
          <a:p>
            <a:pPr>
              <a:buFont typeface="Arial" pitchFamily="34" charset="0"/>
              <a:buChar char="•"/>
            </a:pPr>
            <a:r>
              <a:rPr lang="en-US" baseline="0" dirty="0" smtClean="0"/>
              <a:t> STL format is an industry standard format for interchange for 3D printing</a:t>
            </a:r>
            <a:endParaRPr lang="en-US" dirty="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Each</a:t>
            </a:r>
            <a:r>
              <a:rPr lang="en-US" baseline="0" dirty="0" smtClean="0"/>
              <a:t> sensor has a different </a:t>
            </a:r>
            <a:r>
              <a:rPr lang="en-US" baseline="0" dirty="0" err="1" smtClean="0"/>
              <a:t>colour</a:t>
            </a:r>
            <a:r>
              <a:rPr lang="en-US" baseline="0" dirty="0" smtClean="0"/>
              <a:t>, user can customize</a:t>
            </a:r>
          </a:p>
          <a:p>
            <a:pPr>
              <a:buFont typeface="Arial" pitchFamily="34" charset="0"/>
              <a:buChar char="•"/>
            </a:pPr>
            <a:r>
              <a:rPr lang="en-US" baseline="0" dirty="0" smtClean="0"/>
              <a:t> </a:t>
            </a:r>
            <a:r>
              <a:rPr lang="en-US" baseline="0" dirty="0" err="1" smtClean="0"/>
              <a:t>Overplot</a:t>
            </a:r>
            <a:r>
              <a:rPr lang="en-US" baseline="0" dirty="0" smtClean="0"/>
              <a:t> scale drops 2 graphs on top of each other. Useful when units or scale range don’t match</a:t>
            </a:r>
          </a:p>
          <a:p>
            <a:pPr>
              <a:buFont typeface="Arial" pitchFamily="34" charset="0"/>
              <a:buChar char="•"/>
            </a:pPr>
            <a:r>
              <a:rPr lang="en-US" baseline="0" dirty="0" smtClean="0"/>
              <a:t> Fixed scale will match range of all data in the display. Useful for Tide </a:t>
            </a:r>
            <a:r>
              <a:rPr lang="en-US" baseline="0" dirty="0" err="1" smtClean="0"/>
              <a:t>vs</a:t>
            </a:r>
            <a:r>
              <a:rPr lang="en-US" baseline="0" dirty="0" smtClean="0"/>
              <a:t> GPS Tide, or pitch </a:t>
            </a:r>
            <a:r>
              <a:rPr lang="en-US" baseline="0" dirty="0" err="1" smtClean="0"/>
              <a:t>vs</a:t>
            </a:r>
            <a:r>
              <a:rPr lang="en-US" baseline="0" dirty="0" smtClean="0"/>
              <a:t> roll, etc</a:t>
            </a:r>
            <a:endParaRPr lang="en-US" dirty="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Pan and zoom with mouse controls. No more Zoom Window</a:t>
            </a:r>
          </a:p>
          <a:p>
            <a:pPr>
              <a:buFont typeface="Arial" pitchFamily="34" charset="0"/>
              <a:buChar char="•"/>
            </a:pPr>
            <a:r>
              <a:rPr lang="en-US" dirty="0" smtClean="0"/>
              <a:t> Disable port/starboard when you only have one head of data to display, or want to focus on an area</a:t>
            </a:r>
          </a:p>
          <a:p>
            <a:pPr>
              <a:buFont typeface="Arial" pitchFamily="34" charset="0"/>
              <a:buChar char="•"/>
            </a:pPr>
            <a:r>
              <a:rPr lang="en-US" dirty="0" smtClean="0"/>
              <a:t> Better </a:t>
            </a:r>
            <a:r>
              <a:rPr lang="en-US" dirty="0" err="1" smtClean="0"/>
              <a:t>colour</a:t>
            </a:r>
            <a:r>
              <a:rPr lang="en-US" dirty="0" smtClean="0"/>
              <a:t> maps for visualization</a:t>
            </a:r>
            <a:endParaRPr lang="en-US" dirty="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New SVC based on CHC 2014 paper by Travis Hamilton.</a:t>
            </a:r>
            <a:r>
              <a:rPr lang="en-US" baseline="0" dirty="0" smtClean="0"/>
              <a:t> Primarily for steered-sector systems from Kongsberg but also good for any deep-water sonar system.</a:t>
            </a:r>
          </a:p>
          <a:p>
            <a:pPr>
              <a:buFont typeface="Arial" pitchFamily="34" charset="0"/>
              <a:buChar char="•"/>
            </a:pPr>
            <a:r>
              <a:rPr lang="en-US" baseline="0" dirty="0" smtClean="0"/>
              <a:t> Multi-line support works from a line selection. Implemented primarily for ERS (</a:t>
            </a:r>
            <a:r>
              <a:rPr lang="en-US" baseline="0" dirty="0" err="1" smtClean="0"/>
              <a:t>ellipsoidally</a:t>
            </a:r>
            <a:r>
              <a:rPr lang="en-US" baseline="0" dirty="0" smtClean="0"/>
              <a:t>-referenced) surveys, looking at long-term trends in GPS Tide, also conventional tide.</a:t>
            </a:r>
            <a:endParaRPr lang="en-US" dirty="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Screenshot is Shallow Survey 2015 data from a </a:t>
            </a:r>
            <a:r>
              <a:rPr lang="en-US" dirty="0" err="1" smtClean="0"/>
              <a:t>Reson</a:t>
            </a:r>
            <a:r>
              <a:rPr lang="en-US" dirty="0" smtClean="0"/>
              <a:t> 7125.</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Auxiliary</a:t>
            </a:r>
            <a:r>
              <a:rPr lang="en-US" baseline="0" dirty="0" smtClean="0"/>
              <a:t> import primarily for </a:t>
            </a:r>
            <a:r>
              <a:rPr lang="en-US" baseline="0" dirty="0" err="1" smtClean="0"/>
              <a:t>Applanix</a:t>
            </a:r>
            <a:r>
              <a:rPr lang="en-US" baseline="0" dirty="0" smtClean="0"/>
              <a:t> systems. Indexing step is 50-100</a:t>
            </a:r>
            <a:r>
              <a:rPr lang="en-US" baseline="0" smtClean="0"/>
              <a:t>% faster.</a:t>
            </a:r>
            <a:endParaRPr lang="en-US" baseline="0" dirty="0" smtClean="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6892A0-8B62-44A7-8046-615E0F6E7A55}" type="slidenum">
              <a:rPr lang="en-US" smtClean="0"/>
              <a:pPr>
                <a:defRPr/>
              </a:pPr>
              <a:t>41</a:t>
            </a:fld>
            <a:endParaRPr lang="en-US"/>
          </a:p>
        </p:txBody>
      </p:sp>
    </p:spTree>
    <p:extLst>
      <p:ext uri="{BB962C8B-B14F-4D97-AF65-F5344CB8AC3E}">
        <p14:creationId xmlns:p14="http://schemas.microsoft.com/office/powerpoint/2010/main" val="110193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7 – Why Data Centric</a:t>
            </a:r>
          </a:p>
          <a:p>
            <a:endParaRPr lang="en-US" sz="1100" dirty="0">
              <a:latin typeface="+mn-lt"/>
            </a:endParaRPr>
          </a:p>
          <a:p>
            <a:r>
              <a:rPr lang="en-US" sz="1100" dirty="0">
                <a:latin typeface="+mn-lt"/>
              </a:rPr>
              <a:t>Many hydrographic offices are now thinking about data centric workflows and management</a:t>
            </a:r>
          </a:p>
          <a:p>
            <a:r>
              <a:rPr lang="en-US" sz="1100" dirty="0">
                <a:latin typeface="+mn-lt"/>
              </a:rPr>
              <a:t>To realize efficiencies:</a:t>
            </a:r>
          </a:p>
          <a:p>
            <a:endParaRPr lang="en-US" sz="1100" dirty="0">
              <a:latin typeface="+mn-lt"/>
            </a:endParaRPr>
          </a:p>
          <a:p>
            <a:pPr marL="162175" indent="-162175">
              <a:buFont typeface="Arial" panose="020B0604020202020204" pitchFamily="34" charset="0"/>
              <a:buChar char="•"/>
            </a:pPr>
            <a:r>
              <a:rPr lang="en-US" sz="1100" dirty="0">
                <a:latin typeface="+mn-lt"/>
              </a:rPr>
              <a:t>To turn around large datasets making them available for use</a:t>
            </a:r>
          </a:p>
          <a:p>
            <a:pPr marL="162175" indent="-162175">
              <a:buFont typeface="Arial" panose="020B0604020202020204" pitchFamily="34" charset="0"/>
              <a:buChar char="•"/>
            </a:pPr>
            <a:r>
              <a:rPr lang="en-US" sz="1100" dirty="0">
                <a:latin typeface="+mn-lt"/>
              </a:rPr>
              <a:t>To better utilize human resources by automating processing and cartographic workflows steps that are non-subjective</a:t>
            </a:r>
          </a:p>
          <a:p>
            <a:pPr marL="162175" indent="-162175">
              <a:buFont typeface="Arial" panose="020B0604020202020204" pitchFamily="34" charset="0"/>
              <a:buChar char="•"/>
            </a:pPr>
            <a:r>
              <a:rPr lang="en-US" sz="1100" dirty="0">
                <a:latin typeface="+mn-lt"/>
              </a:rPr>
              <a:t>To cater for a broader customer base by supplying new data products and services</a:t>
            </a:r>
          </a:p>
          <a:p>
            <a:endParaRPr lang="en-US" sz="1100" dirty="0">
              <a:latin typeface="+mn-lt"/>
            </a:endParaRPr>
          </a:p>
          <a:p>
            <a:r>
              <a:rPr lang="en-US" sz="1100" dirty="0">
                <a:latin typeface="+mn-lt"/>
              </a:rPr>
              <a:t>There is an increased realization that there is a need to provide data as well as charts</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4206360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8 – Supporting SDI</a:t>
            </a:r>
          </a:p>
          <a:p>
            <a:endParaRPr lang="en-US" sz="1100" dirty="0">
              <a:latin typeface="+mn-lt"/>
            </a:endParaRPr>
          </a:p>
          <a:p>
            <a:r>
              <a:rPr lang="en-US" sz="1100" dirty="0">
                <a:latin typeface="+mn-lt"/>
              </a:rPr>
              <a:t>Data centricity supports National and Regional Spatial Data Infrastructure initiatives</a:t>
            </a:r>
          </a:p>
          <a:p>
            <a:endParaRPr lang="en-US" sz="1100" dirty="0">
              <a:latin typeface="+mn-lt"/>
            </a:endParaRPr>
          </a:p>
          <a:p>
            <a:pPr marL="162175" indent="-162175">
              <a:buFont typeface="Arial" panose="020B0604020202020204" pitchFamily="34" charset="0"/>
              <a:buChar char="•"/>
            </a:pPr>
            <a:r>
              <a:rPr lang="en-US" sz="1100" dirty="0">
                <a:latin typeface="+mn-lt"/>
              </a:rPr>
              <a:t>Putting hydro data to work and realize greater value from it</a:t>
            </a:r>
          </a:p>
          <a:p>
            <a:pPr marL="162175" indent="-162175">
              <a:buFont typeface="Arial" panose="020B0604020202020204" pitchFamily="34" charset="0"/>
              <a:buChar char="•"/>
            </a:pPr>
            <a:r>
              <a:rPr lang="en-US" sz="1100" dirty="0">
                <a:latin typeface="+mn-lt"/>
              </a:rPr>
              <a:t>To support a broader user base</a:t>
            </a:r>
          </a:p>
          <a:p>
            <a:pPr marL="162175" indent="-162175">
              <a:buFont typeface="Arial" panose="020B0604020202020204" pitchFamily="34" charset="0"/>
              <a:buChar char="•"/>
            </a:pPr>
            <a:r>
              <a:rPr lang="en-US" sz="1100" dirty="0">
                <a:latin typeface="+mn-lt"/>
              </a:rPr>
              <a:t>To meet the criteria for open government and an open data policy</a:t>
            </a:r>
          </a:p>
          <a:p>
            <a:pPr marL="162175" indent="-162175">
              <a:buFont typeface="Arial" panose="020B0604020202020204" pitchFamily="34" charset="0"/>
              <a:buChar char="•"/>
            </a:pPr>
            <a:r>
              <a:rPr lang="en-US" sz="1100" dirty="0">
                <a:latin typeface="+mn-lt"/>
              </a:rPr>
              <a:t>Underpinning the concept of collect once and use many times</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8</a:t>
            </a:fld>
            <a:endParaRPr lang="en-CA">
              <a:solidFill>
                <a:prstClr val="black"/>
              </a:solidFill>
            </a:endParaRPr>
          </a:p>
        </p:txBody>
      </p:sp>
    </p:spTree>
    <p:extLst>
      <p:ext uri="{BB962C8B-B14F-4D97-AF65-F5344CB8AC3E}">
        <p14:creationId xmlns:p14="http://schemas.microsoft.com/office/powerpoint/2010/main" val="159089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9 – Software requirements</a:t>
            </a:r>
          </a:p>
          <a:p>
            <a:endParaRPr lang="en-US" sz="1100" dirty="0">
              <a:latin typeface="+mn-lt"/>
            </a:endParaRPr>
          </a:p>
          <a:p>
            <a:r>
              <a:rPr lang="en-US" sz="1100" dirty="0">
                <a:latin typeface="+mn-lt"/>
              </a:rPr>
              <a:t>A move to service orientated systems</a:t>
            </a:r>
          </a:p>
          <a:p>
            <a:endParaRPr lang="en-US" sz="1100" dirty="0">
              <a:latin typeface="+mn-lt"/>
            </a:endParaRPr>
          </a:p>
          <a:p>
            <a:pPr marL="162175" indent="-162175">
              <a:buFont typeface="Arial" panose="020B0604020202020204" pitchFamily="34" charset="0"/>
              <a:buChar char="•"/>
            </a:pPr>
            <a:r>
              <a:rPr lang="en-US" sz="1100" dirty="0">
                <a:latin typeface="+mn-lt"/>
              </a:rPr>
              <a:t>Open data storage</a:t>
            </a:r>
          </a:p>
          <a:p>
            <a:pPr marL="162175" indent="-162175">
              <a:buFont typeface="Arial" panose="020B0604020202020204" pitchFamily="34" charset="0"/>
              <a:buChar char="•"/>
            </a:pPr>
            <a:r>
              <a:rPr lang="en-US" sz="1100" dirty="0">
                <a:latin typeface="+mn-lt"/>
              </a:rPr>
              <a:t>Connectivity to third party toolkits</a:t>
            </a:r>
          </a:p>
          <a:p>
            <a:pPr marL="162175" indent="-162175">
              <a:buFont typeface="Arial" panose="020B0604020202020204" pitchFamily="34" charset="0"/>
              <a:buChar char="•"/>
            </a:pPr>
            <a:r>
              <a:rPr lang="en-US" sz="1100" dirty="0">
                <a:latin typeface="+mn-lt"/>
              </a:rPr>
              <a:t>Extensive scripting capabilities</a:t>
            </a:r>
          </a:p>
          <a:p>
            <a:pPr marL="162175" indent="-162175">
              <a:buFont typeface="Arial" panose="020B0604020202020204" pitchFamily="34" charset="0"/>
              <a:buChar char="•"/>
            </a:pPr>
            <a:r>
              <a:rPr lang="en-US" sz="1100" dirty="0">
                <a:latin typeface="+mn-lt"/>
              </a:rPr>
              <a:t>To offer cloud based processing services</a:t>
            </a:r>
          </a:p>
          <a:p>
            <a:pPr marL="162175" indent="-162175">
              <a:buFont typeface="Arial" panose="020B0604020202020204" pitchFamily="34" charset="0"/>
              <a:buChar char="•"/>
            </a:pPr>
            <a:r>
              <a:rPr lang="en-US" sz="1100" dirty="0">
                <a:latin typeface="+mn-lt"/>
              </a:rPr>
              <a:t>To support mobile data capture</a:t>
            </a:r>
          </a:p>
          <a:p>
            <a:endParaRPr lang="en-US" sz="1100" dirty="0">
              <a:latin typeface="+mn-lt"/>
            </a:endParaRPr>
          </a:p>
          <a:p>
            <a:r>
              <a:rPr lang="en-US" sz="1100" dirty="0">
                <a:latin typeface="+mn-lt"/>
              </a:rPr>
              <a:t>Providing process automation</a:t>
            </a:r>
          </a:p>
          <a:p>
            <a:endParaRPr lang="en-US" sz="1100" dirty="0">
              <a:latin typeface="+mn-lt"/>
            </a:endParaRPr>
          </a:p>
          <a:p>
            <a:pPr marL="162175" indent="-162175">
              <a:buFont typeface="Arial" panose="020B0604020202020204" pitchFamily="34" charset="0"/>
              <a:buChar char="•"/>
            </a:pPr>
            <a:r>
              <a:rPr lang="en-US" sz="1100" dirty="0">
                <a:latin typeface="+mn-lt"/>
              </a:rPr>
              <a:t>Rules based workflows</a:t>
            </a:r>
          </a:p>
          <a:p>
            <a:pPr marL="162175" indent="-162175">
              <a:buFont typeface="Arial" panose="020B0604020202020204" pitchFamily="34" charset="0"/>
              <a:buChar char="•"/>
            </a:pPr>
            <a:r>
              <a:rPr lang="en-US" sz="1100" dirty="0">
                <a:latin typeface="+mn-lt"/>
              </a:rPr>
              <a:t>Survey processing and cartography</a:t>
            </a:r>
          </a:p>
          <a:p>
            <a:pPr marL="162175" indent="-162175">
              <a:buFont typeface="Arial" panose="020B0604020202020204" pitchFamily="34" charset="0"/>
              <a:buChar char="•"/>
            </a:pPr>
            <a:r>
              <a:rPr lang="en-US" sz="1100" dirty="0">
                <a:latin typeface="+mn-lt"/>
              </a:rPr>
              <a:t>Giving faster and more consistent results</a:t>
            </a:r>
          </a:p>
          <a:p>
            <a:pPr marL="162175" indent="-162175">
              <a:buFont typeface="Arial" panose="020B0604020202020204" pitchFamily="34" charset="0"/>
              <a:buChar char="•"/>
            </a:pPr>
            <a:r>
              <a:rPr lang="en-US" sz="1100" dirty="0">
                <a:latin typeface="+mn-lt"/>
              </a:rPr>
              <a:t>This allows more validation to be in done in the field at the point of collection by the expert rather than at the product creation stage</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9</a:t>
            </a:fld>
            <a:endParaRPr lang="en-CA">
              <a:solidFill>
                <a:prstClr val="black"/>
              </a:solidFill>
            </a:endParaRPr>
          </a:p>
        </p:txBody>
      </p:sp>
    </p:spTree>
    <p:extLst>
      <p:ext uri="{BB962C8B-B14F-4D97-AF65-F5344CB8AC3E}">
        <p14:creationId xmlns:p14="http://schemas.microsoft.com/office/powerpoint/2010/main" val="30987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10 – Inputs and Outputs in a Data Centric workflow</a:t>
            </a:r>
          </a:p>
          <a:p>
            <a:endParaRPr lang="en-US" sz="1100" dirty="0">
              <a:latin typeface="+mn-lt"/>
            </a:endParaRPr>
          </a:p>
          <a:p>
            <a:r>
              <a:rPr lang="en-US" sz="1100" dirty="0">
                <a:latin typeface="+mn-lt"/>
              </a:rPr>
              <a:t>This diagram shows some of the growing number of sources of bathymetry data. We hear about the growing importance of satellite derived bathymetry, we have heard about the trends related to autonomous survey platforms with USVs and AUVs. We have traditional survey ships doing their work, and increasingly we have information from the crowd, crowdsourced bathymetry. To manage this data effectively and efficiently a data centric approach is needed. By storing the information in databases, allows us to efficiently generate the variety of outputs that we need. This includes making data available through the Web, to continue in the creation of paper and electronic charts and data product for the use in GIS software for further analysis. </a:t>
            </a:r>
          </a:p>
          <a:p>
            <a:endParaRPr lang="en-US" sz="1100" dirty="0">
              <a:latin typeface="+mn-lt"/>
            </a:endParaRPr>
          </a:p>
          <a:p>
            <a:r>
              <a:rPr lang="en-US" sz="1100" dirty="0">
                <a:latin typeface="+mn-lt"/>
              </a:rPr>
              <a:t>Later in the talk we’ll highlight some of these use cases.</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10</a:t>
            </a:fld>
            <a:endParaRPr lang="en-CA">
              <a:solidFill>
                <a:prstClr val="black"/>
              </a:solidFill>
            </a:endParaRPr>
          </a:p>
        </p:txBody>
      </p:sp>
    </p:spTree>
    <p:extLst>
      <p:ext uri="{BB962C8B-B14F-4D97-AF65-F5344CB8AC3E}">
        <p14:creationId xmlns:p14="http://schemas.microsoft.com/office/powerpoint/2010/main" val="157943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11 – Candidates for On Board Processing</a:t>
            </a:r>
            <a:endParaRPr lang="en-US" sz="1100" dirty="0">
              <a:latin typeface="+mn-lt"/>
            </a:endParaRPr>
          </a:p>
          <a:p>
            <a:r>
              <a:rPr lang="en-US" sz="1100" dirty="0">
                <a:latin typeface="+mn-lt"/>
              </a:rPr>
              <a:t>Let us take a look at how different survey platforms capable of collecting bathymetry can benefit from process automation through the use of CARIS Onboard.</a:t>
            </a:r>
          </a:p>
          <a:p>
            <a:endParaRPr lang="en-US" sz="1100" dirty="0">
              <a:latin typeface="+mn-lt"/>
            </a:endParaRPr>
          </a:p>
          <a:p>
            <a:r>
              <a:rPr lang="en-US" sz="1100" dirty="0">
                <a:latin typeface="+mn-lt"/>
              </a:rPr>
              <a:t>Different platforms and operations require different configurations and workflows. We will look at a few different scenarios including AUV, USV, manned vessels and a trusted crowdsourcing example.</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11</a:t>
            </a:fld>
            <a:endParaRPr lang="en-CA">
              <a:solidFill>
                <a:prstClr val="black"/>
              </a:solidFill>
            </a:endParaRPr>
          </a:p>
        </p:txBody>
      </p:sp>
    </p:spTree>
    <p:extLst>
      <p:ext uri="{BB962C8B-B14F-4D97-AF65-F5344CB8AC3E}">
        <p14:creationId xmlns:p14="http://schemas.microsoft.com/office/powerpoint/2010/main" val="1134858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12 – AUV</a:t>
            </a:r>
          </a:p>
          <a:p>
            <a:endParaRPr lang="en-US" sz="1100" dirty="0">
              <a:latin typeface="+mn-lt"/>
            </a:endParaRPr>
          </a:p>
          <a:p>
            <a:r>
              <a:rPr lang="en-US" sz="1100" dirty="0">
                <a:latin typeface="+mn-lt"/>
              </a:rPr>
              <a:t>In an AUV survey there is limited bandwidth to monitor the data once the AUV has dived. CARIS Onboard will convert the acquired survey data as it becomes available, run a series of pre-defined processes and send back a textual report about the quality of the data. Once the AUV has completed its mission a cleaned DTM is ready for final QC and post processed GPS information can be applied to improve the positioning.</a:t>
            </a:r>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val="149721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u="sng" dirty="0">
                <a:latin typeface="+mn-lt"/>
              </a:rPr>
              <a:t>Slide 14 – USV</a:t>
            </a:r>
          </a:p>
          <a:p>
            <a:endParaRPr lang="en-US" sz="1100" dirty="0">
              <a:latin typeface="+mn-lt"/>
            </a:endParaRPr>
          </a:p>
          <a:p>
            <a:r>
              <a:rPr lang="en-US" sz="1100" dirty="0">
                <a:latin typeface="+mn-lt"/>
              </a:rPr>
              <a:t>In an USV survey there is greater bandwidth meaning that it is possible to monitor the data being collected from a shore station. CARIS Onboard will convert the acquired survey data, run the processes and allow access to the DTM in near real-time. This allows for re-routing to ensure complete coverage and timely re-survey if the data is of a poor quality. Once the USV has completed its mission the dataset can be quickly loaded into the database for product creation.</a:t>
            </a:r>
          </a:p>
          <a:p>
            <a:endParaRPr lang="en-US" dirty="0"/>
          </a:p>
        </p:txBody>
      </p:sp>
      <p:sp>
        <p:nvSpPr>
          <p:cNvPr id="4" name="Slide Number Placeholder 3"/>
          <p:cNvSpPr>
            <a:spLocks noGrp="1"/>
          </p:cNvSpPr>
          <p:nvPr>
            <p:ph type="sldNum" sz="quarter" idx="10"/>
          </p:nvPr>
        </p:nvSpPr>
        <p:spPr/>
        <p:txBody>
          <a:bodyPr/>
          <a:lstStyle/>
          <a:p>
            <a:fld id="{235EE57C-31EA-4727-92B6-881BC5780A25}" type="slidenum">
              <a:rPr lang="en-CA" smtClean="0">
                <a:solidFill>
                  <a:prstClr val="black"/>
                </a:solidFill>
              </a:rPr>
              <a:pPr/>
              <a:t>13</a:t>
            </a:fld>
            <a:endParaRPr lang="en-CA">
              <a:solidFill>
                <a:prstClr val="black"/>
              </a:solidFill>
            </a:endParaRPr>
          </a:p>
        </p:txBody>
      </p:sp>
    </p:spTree>
    <p:extLst>
      <p:ext uri="{BB962C8B-B14F-4D97-AF65-F5344CB8AC3E}">
        <p14:creationId xmlns:p14="http://schemas.microsoft.com/office/powerpoint/2010/main" val="388607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05827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41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72098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25167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3252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11644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21558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77444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23443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489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2786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1813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5316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623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6"/>
            <a:ext cx="2152650" cy="61261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76203" y="6"/>
            <a:ext cx="630555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02736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79108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00881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2435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98219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39390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884128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1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68757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7705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50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48286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6"/>
            <a:ext cx="2152650" cy="61261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76203" y="6"/>
            <a:ext cx="630555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99514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373216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98170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395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1898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19593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33574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30967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713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0552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0202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0917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0884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4024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67425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9847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84956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068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2907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261477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06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7760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0172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313215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6"/>
            <a:ext cx="2152650" cy="61261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76203" y="6"/>
            <a:ext cx="630555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652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334065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04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9725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2447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1" fontAlgn="base" hangingPunct="1">
        <a:spcBef>
          <a:spcPct val="0"/>
        </a:spcBef>
        <a:spcAft>
          <a:spcPct val="0"/>
        </a:spcAft>
        <a:defRPr sz="3200" b="1">
          <a:solidFill>
            <a:srgbClr val="004D83"/>
          </a:solidFill>
          <a:latin typeface="+mj-lt"/>
          <a:ea typeface="+mj-ea"/>
          <a:cs typeface="+mj-cs"/>
        </a:defRPr>
      </a:lvl1pPr>
      <a:lvl2pPr algn="ctr" rtl="0" eaLnBrk="1" fontAlgn="base" hangingPunct="1">
        <a:spcBef>
          <a:spcPct val="0"/>
        </a:spcBef>
        <a:spcAft>
          <a:spcPct val="0"/>
        </a:spcAft>
        <a:defRPr sz="3200" b="1">
          <a:solidFill>
            <a:srgbClr val="004D83"/>
          </a:solidFill>
          <a:latin typeface="Arial" charset="0"/>
        </a:defRPr>
      </a:lvl2pPr>
      <a:lvl3pPr algn="ctr" rtl="0" eaLnBrk="1" fontAlgn="base" hangingPunct="1">
        <a:spcBef>
          <a:spcPct val="0"/>
        </a:spcBef>
        <a:spcAft>
          <a:spcPct val="0"/>
        </a:spcAft>
        <a:defRPr sz="3200" b="1">
          <a:solidFill>
            <a:srgbClr val="004D83"/>
          </a:solidFill>
          <a:latin typeface="Arial" charset="0"/>
        </a:defRPr>
      </a:lvl3pPr>
      <a:lvl4pPr algn="ctr" rtl="0" eaLnBrk="1" fontAlgn="base" hangingPunct="1">
        <a:spcBef>
          <a:spcPct val="0"/>
        </a:spcBef>
        <a:spcAft>
          <a:spcPct val="0"/>
        </a:spcAft>
        <a:defRPr sz="3200" b="1">
          <a:solidFill>
            <a:srgbClr val="004D83"/>
          </a:solidFill>
          <a:latin typeface="Arial" charset="0"/>
        </a:defRPr>
      </a:lvl4pPr>
      <a:lvl5pPr algn="ctr" rtl="0" eaLnBrk="1" fontAlgn="base" hangingPunct="1">
        <a:spcBef>
          <a:spcPct val="0"/>
        </a:spcBef>
        <a:spcAft>
          <a:spcPct val="0"/>
        </a:spcAft>
        <a:defRPr sz="3200" b="1">
          <a:solidFill>
            <a:srgbClr val="004D83"/>
          </a:solidFill>
          <a:latin typeface="Arial" charset="0"/>
        </a:defRPr>
      </a:lvl5pPr>
      <a:lvl6pPr marL="457200" algn="ctr" rtl="0" eaLnBrk="1" fontAlgn="base" hangingPunct="1">
        <a:spcBef>
          <a:spcPct val="0"/>
        </a:spcBef>
        <a:spcAft>
          <a:spcPct val="0"/>
        </a:spcAft>
        <a:defRPr sz="3200" b="1">
          <a:solidFill>
            <a:srgbClr val="004D83"/>
          </a:solidFill>
          <a:latin typeface="Arial" charset="0"/>
        </a:defRPr>
      </a:lvl6pPr>
      <a:lvl7pPr marL="914400" algn="ctr" rtl="0" eaLnBrk="1" fontAlgn="base" hangingPunct="1">
        <a:spcBef>
          <a:spcPct val="0"/>
        </a:spcBef>
        <a:spcAft>
          <a:spcPct val="0"/>
        </a:spcAft>
        <a:defRPr sz="3200" b="1">
          <a:solidFill>
            <a:srgbClr val="004D83"/>
          </a:solidFill>
          <a:latin typeface="Arial" charset="0"/>
        </a:defRPr>
      </a:lvl7pPr>
      <a:lvl8pPr marL="1371600" algn="ctr" rtl="0" eaLnBrk="1" fontAlgn="base" hangingPunct="1">
        <a:spcBef>
          <a:spcPct val="0"/>
        </a:spcBef>
        <a:spcAft>
          <a:spcPct val="0"/>
        </a:spcAft>
        <a:defRPr sz="3200" b="1">
          <a:solidFill>
            <a:srgbClr val="004D83"/>
          </a:solidFill>
          <a:latin typeface="Arial" charset="0"/>
        </a:defRPr>
      </a:lvl8pPr>
      <a:lvl9pPr marL="1828800" algn="ctr" rtl="0" eaLnBrk="1" fontAlgn="base" hangingPunct="1">
        <a:spcBef>
          <a:spcPct val="0"/>
        </a:spcBef>
        <a:spcAft>
          <a:spcPct val="0"/>
        </a:spcAft>
        <a:defRPr sz="3200" b="1">
          <a:solidFill>
            <a:srgbClr val="004D83"/>
          </a:solidFill>
          <a:latin typeface="Arial" charset="0"/>
        </a:defRPr>
      </a:lvl9pPr>
    </p:titleStyle>
    <p:bodyStyle>
      <a:lvl1pPr marL="342900" indent="-342900" algn="ctr" rtl="0" eaLnBrk="1" fontAlgn="base" hangingPunct="1">
        <a:spcBef>
          <a:spcPct val="20000"/>
        </a:spcBef>
        <a:spcAft>
          <a:spcPct val="0"/>
        </a:spcAft>
        <a:defRPr sz="2400" b="1">
          <a:solidFill>
            <a:srgbClr val="004D83"/>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descr="Click to add a subtitle"/>
          <p:cNvSpPr>
            <a:spLocks noGrp="1" noChangeArrowheads="1"/>
          </p:cNvSpPr>
          <p:nvPr>
            <p:ph type="title"/>
          </p:nvPr>
        </p:nvSpPr>
        <p:spPr bwMode="auto">
          <a:xfrm>
            <a:off x="76200" y="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fontAlgn="base">
        <a:spcBef>
          <a:spcPct val="0"/>
        </a:spcBef>
        <a:spcAft>
          <a:spcPct val="0"/>
        </a:spcAft>
        <a:defRPr b="1">
          <a:solidFill>
            <a:schemeClr val="bg1"/>
          </a:solidFill>
          <a:latin typeface="+mj-lt"/>
          <a:ea typeface="+mj-ea"/>
          <a:cs typeface="+mj-cs"/>
        </a:defRPr>
      </a:lvl1pPr>
      <a:lvl2pPr algn="l" rtl="0" fontAlgn="base">
        <a:spcBef>
          <a:spcPct val="0"/>
        </a:spcBef>
        <a:spcAft>
          <a:spcPct val="0"/>
        </a:spcAft>
        <a:defRPr b="1">
          <a:solidFill>
            <a:schemeClr val="bg1"/>
          </a:solidFill>
          <a:latin typeface="Arial" charset="0"/>
        </a:defRPr>
      </a:lvl2pPr>
      <a:lvl3pPr algn="l" rtl="0" fontAlgn="base">
        <a:spcBef>
          <a:spcPct val="0"/>
        </a:spcBef>
        <a:spcAft>
          <a:spcPct val="0"/>
        </a:spcAft>
        <a:defRPr b="1">
          <a:solidFill>
            <a:schemeClr val="bg1"/>
          </a:solidFill>
          <a:latin typeface="Arial" charset="0"/>
        </a:defRPr>
      </a:lvl3pPr>
      <a:lvl4pPr algn="l" rtl="0" fontAlgn="base">
        <a:spcBef>
          <a:spcPct val="0"/>
        </a:spcBef>
        <a:spcAft>
          <a:spcPct val="0"/>
        </a:spcAft>
        <a:defRPr b="1">
          <a:solidFill>
            <a:schemeClr val="bg1"/>
          </a:solidFill>
          <a:latin typeface="Arial" charset="0"/>
        </a:defRPr>
      </a:lvl4pPr>
      <a:lvl5pPr algn="l" rtl="0" fontAlgn="base">
        <a:spcBef>
          <a:spcPct val="0"/>
        </a:spcBef>
        <a:spcAft>
          <a:spcPct val="0"/>
        </a:spcAft>
        <a:defRPr b="1">
          <a:solidFill>
            <a:schemeClr val="bg1"/>
          </a:solidFill>
          <a:latin typeface="Arial" charset="0"/>
        </a:defRPr>
      </a:lvl5pPr>
      <a:lvl6pPr marL="457200" algn="l" rtl="0" fontAlgn="base">
        <a:spcBef>
          <a:spcPct val="0"/>
        </a:spcBef>
        <a:spcAft>
          <a:spcPct val="0"/>
        </a:spcAft>
        <a:defRPr b="1">
          <a:solidFill>
            <a:schemeClr val="bg1"/>
          </a:solidFill>
          <a:latin typeface="Arial" charset="0"/>
        </a:defRPr>
      </a:lvl6pPr>
      <a:lvl7pPr marL="914400" algn="l" rtl="0" fontAlgn="base">
        <a:spcBef>
          <a:spcPct val="0"/>
        </a:spcBef>
        <a:spcAft>
          <a:spcPct val="0"/>
        </a:spcAft>
        <a:defRPr b="1">
          <a:solidFill>
            <a:schemeClr val="bg1"/>
          </a:solidFill>
          <a:latin typeface="Arial" charset="0"/>
        </a:defRPr>
      </a:lvl7pPr>
      <a:lvl8pPr marL="1371600" algn="l" rtl="0" fontAlgn="base">
        <a:spcBef>
          <a:spcPct val="0"/>
        </a:spcBef>
        <a:spcAft>
          <a:spcPct val="0"/>
        </a:spcAft>
        <a:defRPr b="1">
          <a:solidFill>
            <a:schemeClr val="bg1"/>
          </a:solidFill>
          <a:latin typeface="Arial" charset="0"/>
        </a:defRPr>
      </a:lvl8pPr>
      <a:lvl9pPr marL="1828800" algn="l" rtl="0" fontAlgn="base">
        <a:spcBef>
          <a:spcPct val="0"/>
        </a:spcBef>
        <a:spcAft>
          <a:spcPct val="0"/>
        </a:spcAft>
        <a:defRPr b="1">
          <a:solidFill>
            <a:schemeClr val="bg1"/>
          </a:solidFill>
          <a:latin typeface="Arial" charset="0"/>
        </a:defRPr>
      </a:lvl9pPr>
    </p:titleStyle>
    <p:bodyStyle>
      <a:lvl1pPr marL="342900" indent="-342900" algn="l" rtl="0" fontAlgn="base">
        <a:spcBef>
          <a:spcPct val="20000"/>
        </a:spcBef>
        <a:spcAft>
          <a:spcPct val="0"/>
        </a:spcAft>
        <a:buChar char="•"/>
        <a:defRPr sz="2800">
          <a:solidFill>
            <a:srgbClr val="004D83"/>
          </a:solidFill>
          <a:latin typeface="+mn-lt"/>
          <a:ea typeface="+mn-ea"/>
          <a:cs typeface="+mn-cs"/>
        </a:defRPr>
      </a:lvl1pPr>
      <a:lvl2pPr marL="742950" indent="-285750" algn="l" rtl="0" fontAlgn="base">
        <a:spcBef>
          <a:spcPct val="20000"/>
        </a:spcBef>
        <a:spcAft>
          <a:spcPct val="0"/>
        </a:spcAft>
        <a:buChar char="–"/>
        <a:defRPr sz="2400">
          <a:solidFill>
            <a:srgbClr val="004D83"/>
          </a:solidFill>
          <a:latin typeface="+mn-lt"/>
        </a:defRPr>
      </a:lvl2pPr>
      <a:lvl3pPr marL="1143000" indent="-228600" algn="l" rtl="0" fontAlgn="base">
        <a:spcBef>
          <a:spcPct val="20000"/>
        </a:spcBef>
        <a:spcAft>
          <a:spcPct val="0"/>
        </a:spcAft>
        <a:buChar char="•"/>
        <a:defRPr sz="2000">
          <a:solidFill>
            <a:srgbClr val="004D83"/>
          </a:solidFill>
          <a:latin typeface="+mn-lt"/>
        </a:defRPr>
      </a:lvl3pPr>
      <a:lvl4pPr marL="1600200" indent="-228600" algn="l" rtl="0" fontAlgn="base">
        <a:spcBef>
          <a:spcPct val="20000"/>
        </a:spcBef>
        <a:spcAft>
          <a:spcPct val="0"/>
        </a:spcAft>
        <a:buChar char="–"/>
        <a:defRPr>
          <a:solidFill>
            <a:srgbClr val="004D83"/>
          </a:solidFill>
          <a:latin typeface="+mn-lt"/>
        </a:defRPr>
      </a:lvl4pPr>
      <a:lvl5pPr marL="2057400" indent="-228600" algn="l" rtl="0" fontAlgn="base">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6200" y="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a slide title</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fontAlgn="base">
        <a:spcBef>
          <a:spcPct val="0"/>
        </a:spcBef>
        <a:spcAft>
          <a:spcPct val="0"/>
        </a:spcAft>
        <a:defRPr b="1">
          <a:solidFill>
            <a:schemeClr val="bg1"/>
          </a:solidFill>
          <a:latin typeface="+mj-lt"/>
          <a:ea typeface="+mj-ea"/>
          <a:cs typeface="+mj-cs"/>
        </a:defRPr>
      </a:lvl1pPr>
      <a:lvl2pPr algn="l" rtl="0" fontAlgn="base">
        <a:spcBef>
          <a:spcPct val="0"/>
        </a:spcBef>
        <a:spcAft>
          <a:spcPct val="0"/>
        </a:spcAft>
        <a:defRPr b="1">
          <a:solidFill>
            <a:schemeClr val="bg1"/>
          </a:solidFill>
          <a:latin typeface="Arial" charset="0"/>
        </a:defRPr>
      </a:lvl2pPr>
      <a:lvl3pPr algn="l" rtl="0" fontAlgn="base">
        <a:spcBef>
          <a:spcPct val="0"/>
        </a:spcBef>
        <a:spcAft>
          <a:spcPct val="0"/>
        </a:spcAft>
        <a:defRPr b="1">
          <a:solidFill>
            <a:schemeClr val="bg1"/>
          </a:solidFill>
          <a:latin typeface="Arial" charset="0"/>
        </a:defRPr>
      </a:lvl3pPr>
      <a:lvl4pPr algn="l" rtl="0" fontAlgn="base">
        <a:spcBef>
          <a:spcPct val="0"/>
        </a:spcBef>
        <a:spcAft>
          <a:spcPct val="0"/>
        </a:spcAft>
        <a:defRPr b="1">
          <a:solidFill>
            <a:schemeClr val="bg1"/>
          </a:solidFill>
          <a:latin typeface="Arial" charset="0"/>
        </a:defRPr>
      </a:lvl4pPr>
      <a:lvl5pPr algn="l" rtl="0" fontAlgn="base">
        <a:spcBef>
          <a:spcPct val="0"/>
        </a:spcBef>
        <a:spcAft>
          <a:spcPct val="0"/>
        </a:spcAft>
        <a:defRPr b="1">
          <a:solidFill>
            <a:schemeClr val="bg1"/>
          </a:solidFill>
          <a:latin typeface="Arial" charset="0"/>
        </a:defRPr>
      </a:lvl5pPr>
      <a:lvl6pPr marL="457200" algn="l" rtl="0" fontAlgn="base">
        <a:spcBef>
          <a:spcPct val="0"/>
        </a:spcBef>
        <a:spcAft>
          <a:spcPct val="0"/>
        </a:spcAft>
        <a:defRPr b="1">
          <a:solidFill>
            <a:schemeClr val="bg1"/>
          </a:solidFill>
          <a:latin typeface="Arial" charset="0"/>
        </a:defRPr>
      </a:lvl6pPr>
      <a:lvl7pPr marL="914400" algn="l" rtl="0" fontAlgn="base">
        <a:spcBef>
          <a:spcPct val="0"/>
        </a:spcBef>
        <a:spcAft>
          <a:spcPct val="0"/>
        </a:spcAft>
        <a:defRPr b="1">
          <a:solidFill>
            <a:schemeClr val="bg1"/>
          </a:solidFill>
          <a:latin typeface="Arial" charset="0"/>
        </a:defRPr>
      </a:lvl7pPr>
      <a:lvl8pPr marL="1371600" algn="l" rtl="0" fontAlgn="base">
        <a:spcBef>
          <a:spcPct val="0"/>
        </a:spcBef>
        <a:spcAft>
          <a:spcPct val="0"/>
        </a:spcAft>
        <a:defRPr b="1">
          <a:solidFill>
            <a:schemeClr val="bg1"/>
          </a:solidFill>
          <a:latin typeface="Arial" charset="0"/>
        </a:defRPr>
      </a:lvl8pPr>
      <a:lvl9pPr marL="1828800" algn="l" rtl="0" fontAlgn="base">
        <a:spcBef>
          <a:spcPct val="0"/>
        </a:spcBef>
        <a:spcAft>
          <a:spcPct val="0"/>
        </a:spcAft>
        <a:defRPr b="1">
          <a:solidFill>
            <a:schemeClr val="bg1"/>
          </a:solidFill>
          <a:latin typeface="Arial" charset="0"/>
        </a:defRPr>
      </a:lvl9pPr>
    </p:titleStyle>
    <p:bodyStyle>
      <a:lvl1pPr marL="342900" indent="-342900" algn="l" rtl="0" fontAlgn="base">
        <a:spcBef>
          <a:spcPct val="20000"/>
        </a:spcBef>
        <a:spcAft>
          <a:spcPct val="0"/>
        </a:spcAft>
        <a:buChar char="•"/>
        <a:defRPr sz="2800">
          <a:solidFill>
            <a:srgbClr val="004D83"/>
          </a:solidFill>
          <a:latin typeface="+mn-lt"/>
          <a:ea typeface="+mn-ea"/>
          <a:cs typeface="+mn-cs"/>
        </a:defRPr>
      </a:lvl1pPr>
      <a:lvl2pPr marL="742950" indent="-285750" algn="l" rtl="0" fontAlgn="base">
        <a:spcBef>
          <a:spcPct val="20000"/>
        </a:spcBef>
        <a:spcAft>
          <a:spcPct val="0"/>
        </a:spcAft>
        <a:buChar char="–"/>
        <a:defRPr sz="2400">
          <a:solidFill>
            <a:srgbClr val="004D83"/>
          </a:solidFill>
          <a:latin typeface="+mn-lt"/>
        </a:defRPr>
      </a:lvl2pPr>
      <a:lvl3pPr marL="1143000" indent="-228600" algn="l" rtl="0" fontAlgn="base">
        <a:spcBef>
          <a:spcPct val="20000"/>
        </a:spcBef>
        <a:spcAft>
          <a:spcPct val="0"/>
        </a:spcAft>
        <a:buChar char="•"/>
        <a:defRPr sz="2000">
          <a:solidFill>
            <a:srgbClr val="004D83"/>
          </a:solidFill>
          <a:latin typeface="+mn-lt"/>
        </a:defRPr>
      </a:lvl3pPr>
      <a:lvl4pPr marL="1600200" indent="-228600" algn="l" rtl="0" fontAlgn="base">
        <a:spcBef>
          <a:spcPct val="20000"/>
        </a:spcBef>
        <a:spcAft>
          <a:spcPct val="0"/>
        </a:spcAft>
        <a:buChar char="–"/>
        <a:defRPr>
          <a:solidFill>
            <a:srgbClr val="004D83"/>
          </a:solidFill>
          <a:latin typeface="+mn-lt"/>
        </a:defRPr>
      </a:lvl4pPr>
      <a:lvl5pPr marL="2057400" indent="-228600" algn="l" rtl="0" fontAlgn="base">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152400" y="6548444"/>
            <a:ext cx="45720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nSpc>
                <a:spcPct val="110000"/>
              </a:lnSpc>
              <a:spcBef>
                <a:spcPct val="50000"/>
              </a:spcBef>
            </a:pPr>
            <a:r>
              <a:rPr lang="en-CA" altLang="en-US" sz="600">
                <a:solidFill>
                  <a:srgbClr val="9FB2CC"/>
                </a:solidFill>
              </a:rPr>
              <a:t>All written and image content in this document not protected by the copyrights of others is Copyright © 2015, CARIS.</a:t>
            </a:r>
            <a:br>
              <a:rPr lang="en-CA" altLang="en-US" sz="600">
                <a:solidFill>
                  <a:srgbClr val="9FB2CC"/>
                </a:solidFill>
              </a:rPr>
            </a:br>
            <a:r>
              <a:rPr lang="en-CA" altLang="en-US" sz="600">
                <a:solidFill>
                  <a:srgbClr val="9FB2CC"/>
                </a:solidFill>
              </a:rPr>
              <a:t>All rights reserved. Reproduction and redistribution is strictly prohibited without the express prior written consent of CARIS.</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descr="Click to add a subtitle"/>
          <p:cNvSpPr>
            <a:spLocks noGrp="1" noChangeArrowheads="1"/>
          </p:cNvSpPr>
          <p:nvPr>
            <p:ph type="title"/>
          </p:nvPr>
        </p:nvSpPr>
        <p:spPr bwMode="auto">
          <a:xfrm>
            <a:off x="76200" y="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Tree>
    <p:extLst>
      <p:ext uri="{BB962C8B-B14F-4D97-AF65-F5344CB8AC3E}">
        <p14:creationId xmlns:p14="http://schemas.microsoft.com/office/powerpoint/2010/main" val="31963875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spcBef>
          <a:spcPct val="0"/>
        </a:spcBef>
        <a:spcAft>
          <a:spcPct val="0"/>
        </a:spcAft>
        <a:defRPr b="1">
          <a:solidFill>
            <a:schemeClr val="bg1"/>
          </a:solidFill>
          <a:latin typeface="+mj-lt"/>
          <a:ea typeface="+mj-ea"/>
          <a:cs typeface="+mj-cs"/>
        </a:defRPr>
      </a:lvl1pPr>
      <a:lvl2pPr algn="l" rtl="0" fontAlgn="base">
        <a:spcBef>
          <a:spcPct val="0"/>
        </a:spcBef>
        <a:spcAft>
          <a:spcPct val="0"/>
        </a:spcAft>
        <a:defRPr b="1">
          <a:solidFill>
            <a:schemeClr val="bg1"/>
          </a:solidFill>
          <a:latin typeface="Arial" charset="0"/>
        </a:defRPr>
      </a:lvl2pPr>
      <a:lvl3pPr algn="l" rtl="0" fontAlgn="base">
        <a:spcBef>
          <a:spcPct val="0"/>
        </a:spcBef>
        <a:spcAft>
          <a:spcPct val="0"/>
        </a:spcAft>
        <a:defRPr b="1">
          <a:solidFill>
            <a:schemeClr val="bg1"/>
          </a:solidFill>
          <a:latin typeface="Arial" charset="0"/>
        </a:defRPr>
      </a:lvl3pPr>
      <a:lvl4pPr algn="l" rtl="0" fontAlgn="base">
        <a:spcBef>
          <a:spcPct val="0"/>
        </a:spcBef>
        <a:spcAft>
          <a:spcPct val="0"/>
        </a:spcAft>
        <a:defRPr b="1">
          <a:solidFill>
            <a:schemeClr val="bg1"/>
          </a:solidFill>
          <a:latin typeface="Arial" charset="0"/>
        </a:defRPr>
      </a:lvl4pPr>
      <a:lvl5pPr algn="l" rtl="0" fontAlgn="base">
        <a:spcBef>
          <a:spcPct val="0"/>
        </a:spcBef>
        <a:spcAft>
          <a:spcPct val="0"/>
        </a:spcAft>
        <a:defRPr b="1">
          <a:solidFill>
            <a:schemeClr val="bg1"/>
          </a:solidFill>
          <a:latin typeface="Arial" charset="0"/>
        </a:defRPr>
      </a:lvl5pPr>
      <a:lvl6pPr marL="457200" algn="l" rtl="0" fontAlgn="base">
        <a:spcBef>
          <a:spcPct val="0"/>
        </a:spcBef>
        <a:spcAft>
          <a:spcPct val="0"/>
        </a:spcAft>
        <a:defRPr b="1">
          <a:solidFill>
            <a:schemeClr val="bg1"/>
          </a:solidFill>
          <a:latin typeface="Arial" charset="0"/>
        </a:defRPr>
      </a:lvl6pPr>
      <a:lvl7pPr marL="914400" algn="l" rtl="0" fontAlgn="base">
        <a:spcBef>
          <a:spcPct val="0"/>
        </a:spcBef>
        <a:spcAft>
          <a:spcPct val="0"/>
        </a:spcAft>
        <a:defRPr b="1">
          <a:solidFill>
            <a:schemeClr val="bg1"/>
          </a:solidFill>
          <a:latin typeface="Arial" charset="0"/>
        </a:defRPr>
      </a:lvl7pPr>
      <a:lvl8pPr marL="1371600" algn="l" rtl="0" fontAlgn="base">
        <a:spcBef>
          <a:spcPct val="0"/>
        </a:spcBef>
        <a:spcAft>
          <a:spcPct val="0"/>
        </a:spcAft>
        <a:defRPr b="1">
          <a:solidFill>
            <a:schemeClr val="bg1"/>
          </a:solidFill>
          <a:latin typeface="Arial" charset="0"/>
        </a:defRPr>
      </a:lvl8pPr>
      <a:lvl9pPr marL="1828800" algn="l" rtl="0" fontAlgn="base">
        <a:spcBef>
          <a:spcPct val="0"/>
        </a:spcBef>
        <a:spcAft>
          <a:spcPct val="0"/>
        </a:spcAft>
        <a:defRPr b="1">
          <a:solidFill>
            <a:schemeClr val="bg1"/>
          </a:solidFill>
          <a:latin typeface="Arial" charset="0"/>
        </a:defRPr>
      </a:lvl9pPr>
    </p:titleStyle>
    <p:bodyStyle>
      <a:lvl1pPr marL="342900" indent="-342900" algn="l" rtl="0" fontAlgn="base">
        <a:spcBef>
          <a:spcPct val="20000"/>
        </a:spcBef>
        <a:spcAft>
          <a:spcPct val="0"/>
        </a:spcAft>
        <a:buChar char="•"/>
        <a:defRPr sz="2800">
          <a:solidFill>
            <a:srgbClr val="004D83"/>
          </a:solidFill>
          <a:latin typeface="+mn-lt"/>
          <a:ea typeface="+mn-ea"/>
          <a:cs typeface="+mn-cs"/>
        </a:defRPr>
      </a:lvl1pPr>
      <a:lvl2pPr marL="742950" indent="-285750" algn="l" rtl="0" fontAlgn="base">
        <a:spcBef>
          <a:spcPct val="20000"/>
        </a:spcBef>
        <a:spcAft>
          <a:spcPct val="0"/>
        </a:spcAft>
        <a:buChar char="–"/>
        <a:defRPr sz="2400">
          <a:solidFill>
            <a:srgbClr val="004D83"/>
          </a:solidFill>
          <a:latin typeface="+mn-lt"/>
        </a:defRPr>
      </a:lvl2pPr>
      <a:lvl3pPr marL="1143000" indent="-228600" algn="l" rtl="0" fontAlgn="base">
        <a:spcBef>
          <a:spcPct val="20000"/>
        </a:spcBef>
        <a:spcAft>
          <a:spcPct val="0"/>
        </a:spcAft>
        <a:buChar char="•"/>
        <a:defRPr sz="2000">
          <a:solidFill>
            <a:srgbClr val="004D83"/>
          </a:solidFill>
          <a:latin typeface="+mn-lt"/>
        </a:defRPr>
      </a:lvl3pPr>
      <a:lvl4pPr marL="1600200" indent="-228600" algn="l" rtl="0" fontAlgn="base">
        <a:spcBef>
          <a:spcPct val="20000"/>
        </a:spcBef>
        <a:spcAft>
          <a:spcPct val="0"/>
        </a:spcAft>
        <a:buChar char="–"/>
        <a:defRPr>
          <a:solidFill>
            <a:srgbClr val="004D83"/>
          </a:solidFill>
          <a:latin typeface="+mn-lt"/>
        </a:defRPr>
      </a:lvl4pPr>
      <a:lvl5pPr marL="2057400" indent="-228600" algn="l" rtl="0" fontAlgn="base">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48.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688977" y="1260475"/>
            <a:ext cx="7623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en-US" sz="3200" b="1" dirty="0" smtClean="0">
                <a:solidFill>
                  <a:srgbClr val="004D83"/>
                </a:solidFill>
              </a:rPr>
              <a:t>Tendencias en la Hidrografía</a:t>
            </a:r>
            <a:endParaRPr lang="es-ES_tradnl" altLang="en-US" sz="3200" b="1" dirty="0">
              <a:solidFill>
                <a:srgbClr val="004D83"/>
              </a:solidFill>
            </a:endParaRPr>
          </a:p>
        </p:txBody>
      </p:sp>
      <p:sp>
        <p:nvSpPr>
          <p:cNvPr id="15365" name="Text Box 5"/>
          <p:cNvSpPr txBox="1">
            <a:spLocks noChangeArrowheads="1"/>
          </p:cNvSpPr>
          <p:nvPr/>
        </p:nvSpPr>
        <p:spPr bwMode="auto">
          <a:xfrm>
            <a:off x="685800" y="2133600"/>
            <a:ext cx="762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en-US" sz="2400" b="1" dirty="0" smtClean="0">
                <a:solidFill>
                  <a:srgbClr val="004D83"/>
                </a:solidFill>
              </a:rPr>
              <a:t>Avances tecnológicos y  nuevos desarrollos</a:t>
            </a:r>
            <a:endParaRPr lang="es-ES_tradnl" altLang="en-US" sz="2400" b="1" dirty="0">
              <a:solidFill>
                <a:srgbClr val="004D83"/>
              </a:solidFill>
            </a:endParaRPr>
          </a:p>
        </p:txBody>
      </p:sp>
      <p:sp>
        <p:nvSpPr>
          <p:cNvPr id="4" name="Text Box 5"/>
          <p:cNvSpPr txBox="1">
            <a:spLocks noChangeArrowheads="1"/>
          </p:cNvSpPr>
          <p:nvPr/>
        </p:nvSpPr>
        <p:spPr bwMode="auto">
          <a:xfrm>
            <a:off x="688977" y="3889976"/>
            <a:ext cx="762317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en-US" sz="2200" b="1" dirty="0" smtClean="0">
                <a:solidFill>
                  <a:srgbClr val="004D83"/>
                </a:solidFill>
              </a:rPr>
              <a:t>3ª Convención Mexicana de Hidrografía</a:t>
            </a:r>
          </a:p>
          <a:p>
            <a:pPr algn="ctr">
              <a:spcBef>
                <a:spcPct val="50000"/>
              </a:spcBef>
            </a:pPr>
            <a:r>
              <a:rPr lang="es-ES_tradnl" altLang="en-US" sz="2000" dirty="0" smtClean="0">
                <a:solidFill>
                  <a:srgbClr val="004D83"/>
                </a:solidFill>
              </a:rPr>
              <a:t>Ciudad del Carmen, México</a:t>
            </a:r>
          </a:p>
          <a:p>
            <a:pPr algn="ctr">
              <a:spcBef>
                <a:spcPct val="50000"/>
              </a:spcBef>
            </a:pPr>
            <a:r>
              <a:rPr lang="es-ES_tradnl" altLang="en-US" sz="2000" dirty="0" smtClean="0">
                <a:solidFill>
                  <a:srgbClr val="004D83"/>
                </a:solidFill>
              </a:rPr>
              <a:t>Del 27 al 29 de Abril de 2016</a:t>
            </a:r>
          </a:p>
          <a:p>
            <a:pPr algn="ctr">
              <a:spcBef>
                <a:spcPct val="50000"/>
              </a:spcBef>
            </a:pPr>
            <a:r>
              <a:rPr lang="es-ES_tradnl" altLang="en-US" sz="1600" b="1" dirty="0" smtClean="0">
                <a:solidFill>
                  <a:schemeClr val="bg1"/>
                </a:solidFill>
              </a:rPr>
              <a:t>Presentado por: </a:t>
            </a:r>
          </a:p>
          <a:p>
            <a:pPr algn="ctr">
              <a:spcBef>
                <a:spcPct val="50000"/>
              </a:spcBef>
            </a:pPr>
            <a:r>
              <a:rPr lang="es-ES_tradnl" altLang="en-US" sz="1400" b="1" dirty="0" smtClean="0">
                <a:solidFill>
                  <a:schemeClr val="bg1"/>
                </a:solidFill>
              </a:rPr>
              <a:t>Juan </a:t>
            </a:r>
            <a:r>
              <a:rPr lang="es-ES_tradnl" altLang="en-US" sz="1400" b="1" dirty="0" err="1" smtClean="0">
                <a:solidFill>
                  <a:schemeClr val="bg1"/>
                </a:solidFill>
              </a:rPr>
              <a:t>Carballini</a:t>
            </a:r>
            <a:r>
              <a:rPr lang="es-ES_tradnl" altLang="en-US" sz="1400" b="1" dirty="0" smtClean="0">
                <a:solidFill>
                  <a:schemeClr val="bg1"/>
                </a:solidFill>
              </a:rPr>
              <a:t> – Gerente de Ventas – CARIS</a:t>
            </a:r>
          </a:p>
          <a:p>
            <a:pPr algn="ctr">
              <a:spcBef>
                <a:spcPct val="50000"/>
              </a:spcBef>
            </a:pPr>
            <a:r>
              <a:rPr lang="es-ES_tradnl" altLang="en-US" sz="1400" b="1" dirty="0" smtClean="0">
                <a:solidFill>
                  <a:schemeClr val="bg1"/>
                </a:solidFill>
              </a:rPr>
              <a:t>José Arias – Consultor de Soporte Técnico - CARIS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0"/>
            <a:ext cx="7391400" cy="457200"/>
          </a:xfrm>
        </p:spPr>
        <p:txBody>
          <a:bodyPr/>
          <a:lstStyle/>
          <a:p>
            <a:r>
              <a:rPr lang="es-ES" dirty="0" smtClean="0"/>
              <a:t>Entrada y Salida en un flujo de trabajo de datos centralizados</a:t>
            </a:r>
            <a:endParaRPr lang="es-ES" dirty="0"/>
          </a:p>
        </p:txBody>
      </p:sp>
      <p:grpSp>
        <p:nvGrpSpPr>
          <p:cNvPr id="6" name="Group 5"/>
          <p:cNvGrpSpPr/>
          <p:nvPr/>
        </p:nvGrpSpPr>
        <p:grpSpPr>
          <a:xfrm>
            <a:off x="323528" y="620688"/>
            <a:ext cx="8640960" cy="5786538"/>
            <a:chOff x="323528" y="620688"/>
            <a:chExt cx="8640960" cy="578653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620688"/>
              <a:ext cx="8640960" cy="578653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5899596"/>
              <a:ext cx="595784" cy="251719"/>
            </a:xfrm>
            <a:prstGeom prst="rect">
              <a:avLst/>
            </a:prstGeom>
          </p:spPr>
        </p:pic>
      </p:grpSp>
    </p:spTree>
    <p:extLst>
      <p:ext uri="{BB962C8B-B14F-4D97-AF65-F5344CB8AC3E}">
        <p14:creationId xmlns:p14="http://schemas.microsoft.com/office/powerpoint/2010/main" val="4072984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Algunos escenarios de procesamiento a bordo</a:t>
            </a:r>
            <a:endParaRPr lang="es-ES" dirty="0"/>
          </a:p>
        </p:txBody>
      </p:sp>
      <p:sp>
        <p:nvSpPr>
          <p:cNvPr id="5" name="Content Placeholder 2"/>
          <p:cNvSpPr>
            <a:spLocks noGrp="1"/>
          </p:cNvSpPr>
          <p:nvPr>
            <p:ph idx="1"/>
          </p:nvPr>
        </p:nvSpPr>
        <p:spPr>
          <a:xfrm>
            <a:off x="539552" y="1844824"/>
            <a:ext cx="8208912" cy="3456384"/>
          </a:xfrm>
        </p:spPr>
        <p:txBody>
          <a:bodyPr/>
          <a:lstStyle/>
          <a:p>
            <a:pPr marL="0" indent="0">
              <a:buNone/>
            </a:pPr>
            <a:r>
              <a:rPr lang="es-ES" sz="2400" dirty="0" smtClean="0">
                <a:latin typeface="Calibri" panose="020F0502020204030204" pitchFamily="34" charset="0"/>
              </a:rPr>
              <a:t>Diferentes plataformas de levantamientos y operaciones requieren diferentes configuraciones y flujos de trabajo.</a:t>
            </a:r>
          </a:p>
          <a:p>
            <a:pPr lvl="1"/>
            <a:endParaRPr lang="es-ES" sz="1800" dirty="0" smtClean="0">
              <a:latin typeface="Calibri" panose="020F0502020204030204" pitchFamily="34" charset="0"/>
            </a:endParaRPr>
          </a:p>
          <a:p>
            <a:pPr lvl="1"/>
            <a:r>
              <a:rPr lang="es-ES" sz="2000" dirty="0" smtClean="0">
                <a:latin typeface="Calibri" panose="020F0502020204030204" pitchFamily="34" charset="0"/>
              </a:rPr>
              <a:t>Vehículos autónomos sumergidos</a:t>
            </a:r>
          </a:p>
          <a:p>
            <a:pPr lvl="1"/>
            <a:r>
              <a:rPr lang="es-ES" sz="2000" dirty="0" smtClean="0">
                <a:latin typeface="Calibri" panose="020F0502020204030204" pitchFamily="34" charset="0"/>
              </a:rPr>
              <a:t>Vehículos autónomos de superficie</a:t>
            </a:r>
          </a:p>
          <a:p>
            <a:pPr lvl="1"/>
            <a:r>
              <a:rPr lang="es-ES" sz="2000" dirty="0" smtClean="0">
                <a:latin typeface="Calibri" panose="020F0502020204030204" pitchFamily="34" charset="0"/>
              </a:rPr>
              <a:t>Plataforma tripulada con supervisión remota (lancha de levantamiento)</a:t>
            </a:r>
          </a:p>
          <a:p>
            <a:pPr lvl="1"/>
            <a:r>
              <a:rPr lang="es-ES" sz="2000" dirty="0" smtClean="0">
                <a:latin typeface="Calibri" panose="020F0502020204030204" pitchFamily="34" charset="0"/>
              </a:rPr>
              <a:t>Batimetría </a:t>
            </a:r>
            <a:r>
              <a:rPr lang="es-ES" sz="2000" dirty="0" err="1" smtClean="0">
                <a:latin typeface="Calibri" panose="020F0502020204030204" pitchFamily="34" charset="0"/>
              </a:rPr>
              <a:t>Crowdsourced</a:t>
            </a:r>
            <a:endParaRPr lang="es-ES" sz="2000" dirty="0" smtClean="0">
              <a:latin typeface="Calibri" panose="020F0502020204030204" pitchFamily="34" charset="0"/>
            </a:endParaRPr>
          </a:p>
          <a:p>
            <a:pPr lvl="1"/>
            <a:endParaRPr lang="es-ES" sz="800" dirty="0" smtClean="0"/>
          </a:p>
          <a:p>
            <a:endParaRPr lang="es-ES" dirty="0"/>
          </a:p>
        </p:txBody>
      </p:sp>
    </p:spTree>
    <p:extLst>
      <p:ext uri="{BB962C8B-B14F-4D97-AF65-F5344CB8AC3E}">
        <p14:creationId xmlns:p14="http://schemas.microsoft.com/office/powerpoint/2010/main" val="2435619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Vehículos Autónomos Sumergidos</a:t>
            </a:r>
            <a:endParaRPr lang="es-ES" dirty="0"/>
          </a:p>
        </p:txBody>
      </p:sp>
      <p:sp>
        <p:nvSpPr>
          <p:cNvPr id="6" name="Rectangle 5"/>
          <p:cNvSpPr/>
          <p:nvPr/>
        </p:nvSpPr>
        <p:spPr>
          <a:xfrm>
            <a:off x="0" y="1985014"/>
            <a:ext cx="9144000" cy="4468322"/>
          </a:xfrm>
          <a:prstGeom prst="rect">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pic>
        <p:nvPicPr>
          <p:cNvPr id="7" name="Picture 6"/>
          <p:cNvPicPr>
            <a:picLocks noChangeAspect="1"/>
          </p:cNvPicPr>
          <p:nvPr/>
        </p:nvPicPr>
        <p:blipFill rotWithShape="1">
          <a:blip r:embed="rId3"/>
          <a:srcRect l="11612" t="26377" r="10630" b="20471"/>
          <a:stretch/>
        </p:blipFill>
        <p:spPr>
          <a:xfrm>
            <a:off x="107504" y="3088705"/>
            <a:ext cx="1896210" cy="432048"/>
          </a:xfrm>
          <a:prstGeom prst="rect">
            <a:avLst/>
          </a:prstGeom>
        </p:spPr>
      </p:pic>
      <p:sp>
        <p:nvSpPr>
          <p:cNvPr id="8" name="TextBox 7"/>
          <p:cNvSpPr txBox="1"/>
          <p:nvPr/>
        </p:nvSpPr>
        <p:spPr>
          <a:xfrm>
            <a:off x="467544" y="2564910"/>
            <a:ext cx="1680186" cy="307777"/>
          </a:xfrm>
          <a:prstGeom prst="rect">
            <a:avLst/>
          </a:prstGeom>
          <a:noFill/>
        </p:spPr>
        <p:txBody>
          <a:bodyPr wrap="square" rtlCol="0">
            <a:spAutoFit/>
          </a:bodyPr>
          <a:lstStyle/>
          <a:p>
            <a:r>
              <a:rPr lang="es-ES" sz="1400" dirty="0">
                <a:solidFill>
                  <a:srgbClr val="000000"/>
                </a:solidFill>
              </a:rPr>
              <a:t>Despliegue</a:t>
            </a:r>
          </a:p>
        </p:txBody>
      </p:sp>
      <p:pic>
        <p:nvPicPr>
          <p:cNvPr id="9" name="Picture 8"/>
          <p:cNvPicPr>
            <a:picLocks noChangeAspect="1"/>
          </p:cNvPicPr>
          <p:nvPr/>
        </p:nvPicPr>
        <p:blipFill rotWithShape="1">
          <a:blip r:embed="rId3"/>
          <a:srcRect l="11612" t="26377" r="10630" b="20471"/>
          <a:stretch/>
        </p:blipFill>
        <p:spPr>
          <a:xfrm>
            <a:off x="2669334" y="4698141"/>
            <a:ext cx="2096475" cy="477678"/>
          </a:xfrm>
          <a:prstGeom prst="rect">
            <a:avLst/>
          </a:prstGeom>
        </p:spPr>
      </p:pic>
      <p:sp>
        <p:nvSpPr>
          <p:cNvPr id="11" name="Can 10"/>
          <p:cNvSpPr/>
          <p:nvPr/>
        </p:nvSpPr>
        <p:spPr>
          <a:xfrm>
            <a:off x="3592666" y="5339464"/>
            <a:ext cx="269669" cy="329458"/>
          </a:xfrm>
          <a:prstGeom prst="can">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pic>
        <p:nvPicPr>
          <p:cNvPr id="12" name="Picture 2" descr="http://www.theofficedealer.com/mm5/graphics/product_images/1300/1431660131/GlobeWeis-16330-Manila-File-Fol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5165036"/>
            <a:ext cx="568220" cy="568220"/>
          </a:xfrm>
          <a:prstGeom prst="rect">
            <a:avLst/>
          </a:prstGeom>
          <a:noFill/>
          <a:extLst>
            <a:ext uri="{909E8E84-426E-40DD-AFC4-6F175D3DCCD1}">
              <a14:hiddenFill xmlns:a14="http://schemas.microsoft.com/office/drawing/2010/main">
                <a:solidFill>
                  <a:srgbClr val="FFFFFF"/>
                </a:solidFill>
              </a14:hiddenFill>
            </a:ext>
          </a:extLst>
        </p:spPr>
      </p:pic>
      <p:sp>
        <p:nvSpPr>
          <p:cNvPr id="13" name="Left Arrow 12"/>
          <p:cNvSpPr/>
          <p:nvPr/>
        </p:nvSpPr>
        <p:spPr>
          <a:xfrm rot="10800000">
            <a:off x="2915818" y="5375518"/>
            <a:ext cx="290152" cy="186221"/>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pic>
        <p:nvPicPr>
          <p:cNvPr id="14" name="Picture 13"/>
          <p:cNvPicPr>
            <a:picLocks noChangeAspect="1"/>
          </p:cNvPicPr>
          <p:nvPr/>
        </p:nvPicPr>
        <p:blipFill>
          <a:blip r:embed="rId5"/>
          <a:stretch>
            <a:fillRect/>
          </a:stretch>
        </p:blipFill>
        <p:spPr>
          <a:xfrm>
            <a:off x="4988110" y="5263660"/>
            <a:ext cx="808026" cy="604006"/>
          </a:xfrm>
          <a:prstGeom prst="rect">
            <a:avLst/>
          </a:prstGeom>
        </p:spPr>
      </p:pic>
      <p:sp>
        <p:nvSpPr>
          <p:cNvPr id="17" name="TextBox 16"/>
          <p:cNvSpPr txBox="1"/>
          <p:nvPr/>
        </p:nvSpPr>
        <p:spPr>
          <a:xfrm>
            <a:off x="6963320" y="1211105"/>
            <a:ext cx="1029523" cy="307777"/>
          </a:xfrm>
          <a:prstGeom prst="rect">
            <a:avLst/>
          </a:prstGeom>
          <a:noFill/>
        </p:spPr>
        <p:txBody>
          <a:bodyPr wrap="square" rtlCol="0">
            <a:spAutoFit/>
          </a:bodyPr>
          <a:lstStyle/>
          <a:p>
            <a:r>
              <a:rPr lang="es-ES" sz="1400" dirty="0">
                <a:solidFill>
                  <a:srgbClr val="000000"/>
                </a:solidFill>
              </a:rPr>
              <a:t>Productos</a:t>
            </a:r>
          </a:p>
        </p:txBody>
      </p:sp>
      <p:cxnSp>
        <p:nvCxnSpPr>
          <p:cNvPr id="18" name="Curved Connector 17"/>
          <p:cNvCxnSpPr/>
          <p:nvPr/>
        </p:nvCxnSpPr>
        <p:spPr>
          <a:xfrm>
            <a:off x="1045230" y="3802166"/>
            <a:ext cx="1366631" cy="1134816"/>
          </a:xfrm>
          <a:prstGeom prst="curvedConnector3">
            <a:avLst>
              <a:gd name="adj1" fmla="val -34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5400000" flipH="1" flipV="1">
            <a:off x="5775710" y="3232544"/>
            <a:ext cx="1672869" cy="1645996"/>
          </a:xfrm>
          <a:prstGeom prst="curvedConnector3">
            <a:avLst>
              <a:gd name="adj1" fmla="val 1066"/>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384066" y="2136203"/>
            <a:ext cx="526591" cy="2496038"/>
          </a:xfrm>
          <a:prstGeom prst="straightConnector1">
            <a:avLst/>
          </a:prstGeom>
          <a:ln w="57150">
            <a:solidFill>
              <a:schemeClr val="tx1"/>
            </a:solidFill>
            <a:prstDash val="sysDash"/>
            <a:headEnd w="sm" len="med"/>
            <a:tailEnd type="triangle" w="sm" len="sm"/>
          </a:ln>
        </p:spPr>
        <p:style>
          <a:lnRef idx="1">
            <a:schemeClr val="accent1"/>
          </a:lnRef>
          <a:fillRef idx="0">
            <a:schemeClr val="accent1"/>
          </a:fillRef>
          <a:effectRef idx="0">
            <a:schemeClr val="accent1"/>
          </a:effectRef>
          <a:fontRef idx="minor">
            <a:schemeClr val="tx1"/>
          </a:fontRef>
        </p:style>
      </p:cxnSp>
      <p:sp>
        <p:nvSpPr>
          <p:cNvPr id="21" name="Left Arrow 20"/>
          <p:cNvSpPr/>
          <p:nvPr/>
        </p:nvSpPr>
        <p:spPr>
          <a:xfrm rot="10800000">
            <a:off x="3973307" y="5384045"/>
            <a:ext cx="290152" cy="186221"/>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22" name="TextBox 21"/>
          <p:cNvSpPr txBox="1"/>
          <p:nvPr/>
        </p:nvSpPr>
        <p:spPr>
          <a:xfrm>
            <a:off x="5055788" y="5932005"/>
            <a:ext cx="956375" cy="307777"/>
          </a:xfrm>
          <a:prstGeom prst="rect">
            <a:avLst/>
          </a:prstGeom>
          <a:noFill/>
        </p:spPr>
        <p:txBody>
          <a:bodyPr wrap="square" rtlCol="0">
            <a:spAutoFit/>
          </a:bodyPr>
          <a:lstStyle/>
          <a:p>
            <a:r>
              <a:rPr lang="es-ES" sz="1400" dirty="0">
                <a:solidFill>
                  <a:srgbClr val="FFFFFF"/>
                </a:solidFill>
              </a:rPr>
              <a:t>Procesos</a:t>
            </a:r>
          </a:p>
        </p:txBody>
      </p:sp>
      <p:sp>
        <p:nvSpPr>
          <p:cNvPr id="23" name="TextBox 22"/>
          <p:cNvSpPr txBox="1"/>
          <p:nvPr/>
        </p:nvSpPr>
        <p:spPr>
          <a:xfrm>
            <a:off x="3205971" y="5888690"/>
            <a:ext cx="1559837" cy="307777"/>
          </a:xfrm>
          <a:prstGeom prst="rect">
            <a:avLst/>
          </a:prstGeom>
          <a:noFill/>
        </p:spPr>
        <p:txBody>
          <a:bodyPr wrap="square" rtlCol="0">
            <a:spAutoFit/>
          </a:bodyPr>
          <a:lstStyle/>
          <a:p>
            <a:r>
              <a:rPr lang="es-ES" sz="1400" dirty="0">
                <a:solidFill>
                  <a:srgbClr val="FFFFFF"/>
                </a:solidFill>
              </a:rPr>
              <a:t>Almacenamiento</a:t>
            </a:r>
          </a:p>
        </p:txBody>
      </p:sp>
      <p:sp>
        <p:nvSpPr>
          <p:cNvPr id="24" name="TextBox 23"/>
          <p:cNvSpPr txBox="1"/>
          <p:nvPr/>
        </p:nvSpPr>
        <p:spPr>
          <a:xfrm>
            <a:off x="1331643" y="5824284"/>
            <a:ext cx="1524669" cy="307777"/>
          </a:xfrm>
          <a:prstGeom prst="rect">
            <a:avLst/>
          </a:prstGeom>
          <a:noFill/>
        </p:spPr>
        <p:txBody>
          <a:bodyPr wrap="square" rtlCol="0">
            <a:spAutoFit/>
          </a:bodyPr>
          <a:lstStyle/>
          <a:p>
            <a:r>
              <a:rPr lang="es-ES" sz="1400" dirty="0">
                <a:solidFill>
                  <a:srgbClr val="FFFFFF"/>
                </a:solidFill>
              </a:rPr>
              <a:t>Archivo de datos</a:t>
            </a:r>
          </a:p>
        </p:txBody>
      </p:sp>
      <p:pic>
        <p:nvPicPr>
          <p:cNvPr id="28" name="Picture 27"/>
          <p:cNvPicPr>
            <a:picLocks noChangeAspect="1"/>
          </p:cNvPicPr>
          <p:nvPr/>
        </p:nvPicPr>
        <p:blipFill>
          <a:blip r:embed="rId6"/>
          <a:stretch>
            <a:fillRect/>
          </a:stretch>
        </p:blipFill>
        <p:spPr>
          <a:xfrm>
            <a:off x="3201013" y="1070114"/>
            <a:ext cx="2292394" cy="1289014"/>
          </a:xfrm>
          <a:prstGeom prst="rect">
            <a:avLst/>
          </a:prstGeom>
        </p:spPr>
      </p:pic>
      <p:pic>
        <p:nvPicPr>
          <p:cNvPr id="33" name="Picture 32"/>
          <p:cNvPicPr>
            <a:picLocks noChangeAspect="1"/>
          </p:cNvPicPr>
          <p:nvPr/>
        </p:nvPicPr>
        <p:blipFill>
          <a:blip r:embed="rId7"/>
          <a:stretch>
            <a:fillRect/>
          </a:stretch>
        </p:blipFill>
        <p:spPr>
          <a:xfrm>
            <a:off x="4050545" y="2454085"/>
            <a:ext cx="1205627" cy="1377302"/>
          </a:xfrm>
          <a:prstGeom prst="rect">
            <a:avLst/>
          </a:prstGeom>
        </p:spPr>
      </p:pic>
      <p:sp>
        <p:nvSpPr>
          <p:cNvPr id="34" name="TextBox 33"/>
          <p:cNvSpPr txBox="1"/>
          <p:nvPr/>
        </p:nvSpPr>
        <p:spPr>
          <a:xfrm>
            <a:off x="3727497" y="3985324"/>
            <a:ext cx="3148759" cy="307777"/>
          </a:xfrm>
          <a:prstGeom prst="rect">
            <a:avLst/>
          </a:prstGeom>
          <a:noFill/>
        </p:spPr>
        <p:txBody>
          <a:bodyPr wrap="square" rtlCol="0">
            <a:spAutoFit/>
          </a:bodyPr>
          <a:lstStyle/>
          <a:p>
            <a:r>
              <a:rPr lang="es-ES" sz="1400" dirty="0">
                <a:solidFill>
                  <a:srgbClr val="000000"/>
                </a:solidFill>
              </a:rPr>
              <a:t>Control de Calidad de Productos</a:t>
            </a:r>
          </a:p>
        </p:txBody>
      </p:sp>
      <p:pic>
        <p:nvPicPr>
          <p:cNvPr id="44" name="Picture 43"/>
          <p:cNvPicPr>
            <a:picLocks noChangeAspect="1"/>
          </p:cNvPicPr>
          <p:nvPr/>
        </p:nvPicPr>
        <p:blipFill>
          <a:blip r:embed="rId8"/>
          <a:stretch>
            <a:fillRect/>
          </a:stretch>
        </p:blipFill>
        <p:spPr>
          <a:xfrm>
            <a:off x="6525402" y="1554391"/>
            <a:ext cx="1905357" cy="1234093"/>
          </a:xfrm>
          <a:prstGeom prst="rect">
            <a:avLst/>
          </a:prstGeom>
        </p:spPr>
      </p:pic>
      <p:pic>
        <p:nvPicPr>
          <p:cNvPr id="15" name="Picture 14"/>
          <p:cNvPicPr>
            <a:picLocks noChangeAspect="1"/>
          </p:cNvPicPr>
          <p:nvPr/>
        </p:nvPicPr>
        <p:blipFill rotWithShape="1">
          <a:blip r:embed="rId9"/>
          <a:srcRect l="11652" r="15522"/>
          <a:stretch/>
        </p:blipFill>
        <p:spPr>
          <a:xfrm>
            <a:off x="6991949" y="1904810"/>
            <a:ext cx="1800200" cy="1164150"/>
          </a:xfrm>
          <a:prstGeom prst="rect">
            <a:avLst/>
          </a:prstGeom>
          <a:ln w="19050">
            <a:solidFill>
              <a:schemeClr val="tx1"/>
            </a:solidFill>
          </a:ln>
        </p:spPr>
      </p:pic>
    </p:spTree>
    <p:extLst>
      <p:ext uri="{BB962C8B-B14F-4D97-AF65-F5344CB8AC3E}">
        <p14:creationId xmlns:p14="http://schemas.microsoft.com/office/powerpoint/2010/main" val="585073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eft Arrow 12"/>
          <p:cNvSpPr/>
          <p:nvPr/>
        </p:nvSpPr>
        <p:spPr>
          <a:xfrm rot="8074185">
            <a:off x="1602123" y="2826643"/>
            <a:ext cx="3148364" cy="193908"/>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2" name="Title 1"/>
          <p:cNvSpPr>
            <a:spLocks noGrp="1"/>
          </p:cNvSpPr>
          <p:nvPr>
            <p:ph type="title"/>
          </p:nvPr>
        </p:nvSpPr>
        <p:spPr/>
        <p:txBody>
          <a:bodyPr/>
          <a:lstStyle/>
          <a:p>
            <a:r>
              <a:rPr lang="es-ES" dirty="0" smtClean="0"/>
              <a:t>Vehículo de Superficie no Tripulado</a:t>
            </a:r>
            <a:endParaRPr lang="es-ES" dirty="0"/>
          </a:p>
        </p:txBody>
      </p:sp>
      <p:sp>
        <p:nvSpPr>
          <p:cNvPr id="4" name="Rectangle 3"/>
          <p:cNvSpPr/>
          <p:nvPr/>
        </p:nvSpPr>
        <p:spPr>
          <a:xfrm>
            <a:off x="0" y="4365104"/>
            <a:ext cx="7467600" cy="2088232"/>
          </a:xfrm>
          <a:prstGeom prst="rect">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8" name="TextBox 7"/>
          <p:cNvSpPr txBox="1"/>
          <p:nvPr/>
        </p:nvSpPr>
        <p:spPr>
          <a:xfrm>
            <a:off x="398883" y="4755415"/>
            <a:ext cx="2655102" cy="923330"/>
          </a:xfrm>
          <a:prstGeom prst="rect">
            <a:avLst/>
          </a:prstGeom>
          <a:solidFill>
            <a:srgbClr val="FFFFFF">
              <a:alpha val="50196"/>
            </a:srgbClr>
          </a:solidFill>
        </p:spPr>
        <p:txBody>
          <a:bodyPr wrap="square" rtlCol="0">
            <a:spAutoFit/>
          </a:bodyPr>
          <a:lstStyle/>
          <a:p>
            <a:pPr algn="ctr"/>
            <a:r>
              <a:rPr lang="es-ES" dirty="0">
                <a:solidFill>
                  <a:srgbClr val="000000"/>
                </a:solidFill>
              </a:rPr>
              <a:t>USV levantando datos </a:t>
            </a:r>
            <a:r>
              <a:rPr lang="es-ES" dirty="0" err="1">
                <a:solidFill>
                  <a:srgbClr val="000000"/>
                </a:solidFill>
              </a:rPr>
              <a:t>multihaz</a:t>
            </a:r>
            <a:r>
              <a:rPr lang="es-ES" dirty="0">
                <a:solidFill>
                  <a:srgbClr val="000000"/>
                </a:solidFill>
              </a:rPr>
              <a:t> y procesando usando CARIS </a:t>
            </a:r>
            <a:r>
              <a:rPr lang="es-ES" dirty="0" err="1">
                <a:solidFill>
                  <a:srgbClr val="000000"/>
                </a:solidFill>
              </a:rPr>
              <a:t>Onboard</a:t>
            </a:r>
            <a:endParaRPr lang="es-ES" dirty="0">
              <a:solidFill>
                <a:srgbClr val="000000"/>
              </a:solidFill>
            </a:endParaRPr>
          </a:p>
        </p:txBody>
      </p:sp>
      <p:sp>
        <p:nvSpPr>
          <p:cNvPr id="11" name="TextBox 10"/>
          <p:cNvSpPr txBox="1"/>
          <p:nvPr/>
        </p:nvSpPr>
        <p:spPr>
          <a:xfrm>
            <a:off x="4032893" y="2564907"/>
            <a:ext cx="2299659" cy="646331"/>
          </a:xfrm>
          <a:prstGeom prst="rect">
            <a:avLst/>
          </a:prstGeom>
          <a:solidFill>
            <a:srgbClr val="FFFFFF">
              <a:alpha val="50196"/>
            </a:srgbClr>
          </a:solidFill>
        </p:spPr>
        <p:txBody>
          <a:bodyPr wrap="square" rtlCol="0">
            <a:spAutoFit/>
          </a:bodyPr>
          <a:lstStyle/>
          <a:p>
            <a:pPr algn="ctr"/>
            <a:r>
              <a:rPr lang="es-ES" dirty="0">
                <a:solidFill>
                  <a:srgbClr val="000000"/>
                </a:solidFill>
              </a:rPr>
              <a:t>Superficie Batimétrica</a:t>
            </a:r>
          </a:p>
        </p:txBody>
      </p:sp>
      <p:sp>
        <p:nvSpPr>
          <p:cNvPr id="12" name="TextBox 11"/>
          <p:cNvSpPr txBox="1"/>
          <p:nvPr/>
        </p:nvSpPr>
        <p:spPr>
          <a:xfrm>
            <a:off x="683568" y="2226394"/>
            <a:ext cx="2058076" cy="646331"/>
          </a:xfrm>
          <a:prstGeom prst="rect">
            <a:avLst/>
          </a:prstGeom>
          <a:solidFill>
            <a:srgbClr val="FFFFFF">
              <a:alpha val="50196"/>
            </a:srgbClr>
          </a:solidFill>
        </p:spPr>
        <p:txBody>
          <a:bodyPr wrap="square" rtlCol="0">
            <a:spAutoFit/>
          </a:bodyPr>
          <a:lstStyle/>
          <a:p>
            <a:pPr algn="ctr"/>
            <a:r>
              <a:rPr lang="es-ES" dirty="0">
                <a:solidFill>
                  <a:srgbClr val="000000"/>
                </a:solidFill>
              </a:rPr>
              <a:t>(Comunicación satelital)</a:t>
            </a:r>
          </a:p>
        </p:txBody>
      </p:sp>
      <p:pic>
        <p:nvPicPr>
          <p:cNvPr id="3" name="Picture 2"/>
          <p:cNvPicPr>
            <a:picLocks noChangeAspect="1"/>
          </p:cNvPicPr>
          <p:nvPr/>
        </p:nvPicPr>
        <p:blipFill>
          <a:blip r:embed="rId3"/>
          <a:stretch>
            <a:fillRect/>
          </a:stretch>
        </p:blipFill>
        <p:spPr>
          <a:xfrm>
            <a:off x="3996222" y="3305562"/>
            <a:ext cx="2376264" cy="289970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570" y="3861054"/>
            <a:ext cx="1800200" cy="894367"/>
          </a:xfrm>
          <a:prstGeom prst="rect">
            <a:avLst/>
          </a:prstGeom>
        </p:spPr>
      </p:pic>
      <p:pic>
        <p:nvPicPr>
          <p:cNvPr id="1026" name="Picture 2" descr="http://www.clipartlord.com/wp-content/uploads/2014/10/satellite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77775" y="635420"/>
            <a:ext cx="1294989" cy="13932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467600" y="4365104"/>
            <a:ext cx="1676400" cy="2088232"/>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16" name="Rectangle 15"/>
          <p:cNvSpPr/>
          <p:nvPr/>
        </p:nvSpPr>
        <p:spPr>
          <a:xfrm>
            <a:off x="7793289" y="4077072"/>
            <a:ext cx="1186768" cy="288032"/>
          </a:xfrm>
          <a:prstGeom prst="rect">
            <a:avLst/>
          </a:prstGeom>
          <a:pattFill prst="horzBrick">
            <a:fgClr>
              <a:srgbClr val="993300"/>
            </a:fgClr>
            <a:bgClr>
              <a:schemeClr val="bg1"/>
            </a:bgClr>
          </a:patt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17" name="Left Arrow 16"/>
          <p:cNvSpPr/>
          <p:nvPr/>
        </p:nvSpPr>
        <p:spPr>
          <a:xfrm rot="13091381">
            <a:off x="4906030" y="2572537"/>
            <a:ext cx="3163948" cy="200243"/>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14" name="Isosceles Triangle 13"/>
          <p:cNvSpPr/>
          <p:nvPr/>
        </p:nvSpPr>
        <p:spPr>
          <a:xfrm>
            <a:off x="7661836" y="3789039"/>
            <a:ext cx="1482167" cy="291285"/>
          </a:xfrm>
          <a:prstGeom prst="triangle">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19" name="TextBox 18"/>
          <p:cNvSpPr txBox="1"/>
          <p:nvPr/>
        </p:nvSpPr>
        <p:spPr>
          <a:xfrm>
            <a:off x="7529104" y="4478111"/>
            <a:ext cx="1553397" cy="923330"/>
          </a:xfrm>
          <a:prstGeom prst="rect">
            <a:avLst/>
          </a:prstGeom>
          <a:solidFill>
            <a:srgbClr val="FFFFFF">
              <a:alpha val="69804"/>
            </a:srgbClr>
          </a:solidFill>
        </p:spPr>
        <p:txBody>
          <a:bodyPr wrap="square" rtlCol="0">
            <a:spAutoFit/>
          </a:bodyPr>
          <a:lstStyle/>
          <a:p>
            <a:pPr algn="ctr"/>
            <a:r>
              <a:rPr lang="es-ES" dirty="0">
                <a:solidFill>
                  <a:srgbClr val="000000"/>
                </a:solidFill>
              </a:rPr>
              <a:t>Centro de datos en tierra</a:t>
            </a:r>
          </a:p>
        </p:txBody>
      </p:sp>
    </p:spTree>
    <p:extLst>
      <p:ext uri="{BB962C8B-B14F-4D97-AF65-F5344CB8AC3E}">
        <p14:creationId xmlns:p14="http://schemas.microsoft.com/office/powerpoint/2010/main" val="2847824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Barco Tripulado</a:t>
            </a:r>
            <a:endParaRPr lang="es-ES" dirty="0"/>
          </a:p>
        </p:txBody>
      </p:sp>
      <p:sp>
        <p:nvSpPr>
          <p:cNvPr id="7" name="Left Arrow 6"/>
          <p:cNvSpPr/>
          <p:nvPr/>
        </p:nvSpPr>
        <p:spPr>
          <a:xfrm>
            <a:off x="3758886" y="1634424"/>
            <a:ext cx="1204148" cy="193908"/>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grpSp>
        <p:nvGrpSpPr>
          <p:cNvPr id="23" name="Group 22"/>
          <p:cNvGrpSpPr/>
          <p:nvPr/>
        </p:nvGrpSpPr>
        <p:grpSpPr>
          <a:xfrm>
            <a:off x="317275" y="747681"/>
            <a:ext cx="2843147" cy="2132360"/>
            <a:chOff x="4624453" y="980728"/>
            <a:chExt cx="2843147" cy="213236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4453" y="980728"/>
              <a:ext cx="2843147" cy="2132360"/>
            </a:xfrm>
            <a:prstGeom prst="rect">
              <a:avLst/>
            </a:prstGeom>
          </p:spPr>
        </p:pic>
        <p:sp>
          <p:nvSpPr>
            <p:cNvPr id="9" name="TextBox 8"/>
            <p:cNvSpPr txBox="1"/>
            <p:nvPr/>
          </p:nvSpPr>
          <p:spPr>
            <a:xfrm>
              <a:off x="5134765" y="1530248"/>
              <a:ext cx="1800199" cy="646331"/>
            </a:xfrm>
            <a:prstGeom prst="rect">
              <a:avLst/>
            </a:prstGeom>
            <a:solidFill>
              <a:srgbClr val="FFFFFF">
                <a:alpha val="50196"/>
              </a:srgbClr>
            </a:solidFill>
          </p:spPr>
          <p:txBody>
            <a:bodyPr wrap="square" rtlCol="0">
              <a:spAutoFit/>
            </a:bodyPr>
            <a:lstStyle/>
            <a:p>
              <a:pPr algn="ctr"/>
              <a:r>
                <a:rPr lang="es-ES" dirty="0">
                  <a:solidFill>
                    <a:srgbClr val="000000"/>
                  </a:solidFill>
                </a:rPr>
                <a:t>Software de adquisición</a:t>
              </a:r>
            </a:p>
          </p:txBody>
        </p:sp>
      </p:grpSp>
      <p:grpSp>
        <p:nvGrpSpPr>
          <p:cNvPr id="22" name="Group 21"/>
          <p:cNvGrpSpPr/>
          <p:nvPr/>
        </p:nvGrpSpPr>
        <p:grpSpPr>
          <a:xfrm>
            <a:off x="5436099" y="1296864"/>
            <a:ext cx="2858977" cy="1377444"/>
            <a:chOff x="179512" y="1484784"/>
            <a:chExt cx="2858977" cy="1377444"/>
          </a:xfrm>
        </p:grpSpPr>
        <p:pic>
          <p:nvPicPr>
            <p:cNvPr id="6" name="Picture 5"/>
            <p:cNvPicPr>
              <a:picLocks noChangeAspect="1"/>
            </p:cNvPicPr>
            <p:nvPr/>
          </p:nvPicPr>
          <p:blipFill>
            <a:blip r:embed="rId4"/>
            <a:stretch>
              <a:fillRect/>
            </a:stretch>
          </p:blipFill>
          <p:spPr>
            <a:xfrm>
              <a:off x="179512" y="1484784"/>
              <a:ext cx="2858977" cy="931168"/>
            </a:xfrm>
            <a:prstGeom prst="rect">
              <a:avLst/>
            </a:prstGeom>
          </p:spPr>
        </p:pic>
        <p:sp>
          <p:nvSpPr>
            <p:cNvPr id="10" name="TextBox 9"/>
            <p:cNvSpPr txBox="1"/>
            <p:nvPr/>
          </p:nvSpPr>
          <p:spPr>
            <a:xfrm>
              <a:off x="395536" y="2492896"/>
              <a:ext cx="2346108" cy="369332"/>
            </a:xfrm>
            <a:prstGeom prst="rect">
              <a:avLst/>
            </a:prstGeom>
            <a:solidFill>
              <a:srgbClr val="FFFFFF">
                <a:alpha val="50196"/>
              </a:srgbClr>
            </a:solidFill>
          </p:spPr>
          <p:txBody>
            <a:bodyPr wrap="square" rtlCol="0">
              <a:spAutoFit/>
            </a:bodyPr>
            <a:lstStyle/>
            <a:p>
              <a:pPr algn="ctr"/>
              <a:r>
                <a:rPr lang="es-ES" dirty="0">
                  <a:solidFill>
                    <a:srgbClr val="000000"/>
                  </a:solidFill>
                </a:rPr>
                <a:t>Hardware del sonar</a:t>
              </a:r>
            </a:p>
          </p:txBody>
        </p:sp>
      </p:gr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168" y="2674308"/>
            <a:ext cx="2843147" cy="213236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606" y="3342113"/>
            <a:ext cx="2551465" cy="1080120"/>
          </a:xfrm>
          <a:prstGeom prst="rect">
            <a:avLst/>
          </a:prstGeom>
        </p:spPr>
      </p:pic>
      <p:sp>
        <p:nvSpPr>
          <p:cNvPr id="15" name="Left Arrow 14"/>
          <p:cNvSpPr/>
          <p:nvPr/>
        </p:nvSpPr>
        <p:spPr>
          <a:xfrm rot="16200000">
            <a:off x="1606470" y="3012415"/>
            <a:ext cx="433608" cy="168860"/>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16" name="Left Arrow 15"/>
          <p:cNvSpPr/>
          <p:nvPr/>
        </p:nvSpPr>
        <p:spPr>
          <a:xfrm rot="10800000">
            <a:off x="3674876" y="3717032"/>
            <a:ext cx="2287094" cy="154240"/>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7735" y="3313652"/>
            <a:ext cx="1515480" cy="619969"/>
          </a:xfrm>
          <a:prstGeom prst="rect">
            <a:avLst/>
          </a:prstGeom>
        </p:spPr>
      </p:pic>
      <p:grpSp>
        <p:nvGrpSpPr>
          <p:cNvPr id="21" name="Group 20"/>
          <p:cNvGrpSpPr/>
          <p:nvPr/>
        </p:nvGrpSpPr>
        <p:grpSpPr>
          <a:xfrm>
            <a:off x="3590462" y="4456845"/>
            <a:ext cx="2249619" cy="1857868"/>
            <a:chOff x="315024" y="3789040"/>
            <a:chExt cx="2249619" cy="1857868"/>
          </a:xfrm>
        </p:grpSpPr>
        <p:pic>
          <p:nvPicPr>
            <p:cNvPr id="19" name="Picture 18"/>
            <p:cNvPicPr>
              <a:picLocks noChangeAspect="1"/>
            </p:cNvPicPr>
            <p:nvPr/>
          </p:nvPicPr>
          <p:blipFill>
            <a:blip r:embed="rId7"/>
            <a:stretch>
              <a:fillRect/>
            </a:stretch>
          </p:blipFill>
          <p:spPr>
            <a:xfrm>
              <a:off x="315024" y="3789040"/>
              <a:ext cx="2249619" cy="1457070"/>
            </a:xfrm>
            <a:prstGeom prst="rect">
              <a:avLst/>
            </a:prstGeom>
          </p:spPr>
        </p:pic>
        <p:sp>
          <p:nvSpPr>
            <p:cNvPr id="20" name="TextBox 19"/>
            <p:cNvSpPr txBox="1"/>
            <p:nvPr/>
          </p:nvSpPr>
          <p:spPr>
            <a:xfrm>
              <a:off x="482114" y="5277576"/>
              <a:ext cx="2058076" cy="369332"/>
            </a:xfrm>
            <a:prstGeom prst="rect">
              <a:avLst/>
            </a:prstGeom>
            <a:solidFill>
              <a:srgbClr val="FFFFFF">
                <a:alpha val="50196"/>
              </a:srgbClr>
            </a:solidFill>
          </p:spPr>
          <p:txBody>
            <a:bodyPr wrap="square" rtlCol="0">
              <a:spAutoFit/>
            </a:bodyPr>
            <a:lstStyle/>
            <a:p>
              <a:pPr algn="ctr"/>
              <a:r>
                <a:rPr lang="es-ES" dirty="0">
                  <a:solidFill>
                    <a:srgbClr val="000000"/>
                  </a:solidFill>
                </a:rPr>
                <a:t>Proyecto CARIS </a:t>
              </a:r>
            </a:p>
          </p:txBody>
        </p:sp>
      </p:grpSp>
    </p:spTree>
    <p:extLst>
      <p:ext uri="{BB962C8B-B14F-4D97-AF65-F5344CB8AC3E}">
        <p14:creationId xmlns:p14="http://schemas.microsoft.com/office/powerpoint/2010/main" val="2170411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98" y="480192"/>
            <a:ext cx="9117795" cy="5996136"/>
          </a:xfrm>
          <a:prstGeom prst="rect">
            <a:avLst/>
          </a:prstGeom>
        </p:spPr>
      </p:pic>
      <p:sp>
        <p:nvSpPr>
          <p:cNvPr id="2" name="Title 1"/>
          <p:cNvSpPr>
            <a:spLocks noGrp="1"/>
          </p:cNvSpPr>
          <p:nvPr>
            <p:ph type="title"/>
          </p:nvPr>
        </p:nvSpPr>
        <p:spPr/>
        <p:txBody>
          <a:bodyPr/>
          <a:lstStyle/>
          <a:p>
            <a:r>
              <a:rPr lang="es-ES" dirty="0" smtClean="0"/>
              <a:t>Crowdsourcing Confiable </a:t>
            </a:r>
            <a:endParaRPr lang="es-ES"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1923" y="514897"/>
            <a:ext cx="2031865" cy="863543"/>
          </a:xfrm>
          <a:prstGeom prst="rect">
            <a:avLst/>
          </a:prstGeom>
        </p:spPr>
      </p:pic>
      <p:sp>
        <p:nvSpPr>
          <p:cNvPr id="14" name="TextBox 13"/>
          <p:cNvSpPr txBox="1"/>
          <p:nvPr/>
        </p:nvSpPr>
        <p:spPr>
          <a:xfrm>
            <a:off x="6012160" y="620691"/>
            <a:ext cx="2655102" cy="1200329"/>
          </a:xfrm>
          <a:prstGeom prst="rect">
            <a:avLst/>
          </a:prstGeom>
          <a:solidFill>
            <a:srgbClr val="FFFFFF">
              <a:alpha val="69804"/>
            </a:srgbClr>
          </a:solidFill>
        </p:spPr>
        <p:txBody>
          <a:bodyPr wrap="square" rtlCol="0">
            <a:spAutoFit/>
          </a:bodyPr>
          <a:lstStyle/>
          <a:p>
            <a:pPr algn="ctr"/>
            <a:r>
              <a:rPr lang="es-ES" dirty="0">
                <a:solidFill>
                  <a:srgbClr val="000000"/>
                </a:solidFill>
              </a:rPr>
              <a:t>Barco tripulado de apoyo equipado con sensores para levantamientos</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4131" y="2708920"/>
            <a:ext cx="2943134" cy="2181922"/>
          </a:xfrm>
          <a:prstGeom prst="rect">
            <a:avLst/>
          </a:prstGeom>
          <a:ln>
            <a:solidFill>
              <a:schemeClr val="bg1"/>
            </a:solidFill>
          </a:ln>
        </p:spPr>
      </p:pic>
      <p:sp>
        <p:nvSpPr>
          <p:cNvPr id="16" name="TextBox 15"/>
          <p:cNvSpPr txBox="1"/>
          <p:nvPr/>
        </p:nvSpPr>
        <p:spPr>
          <a:xfrm>
            <a:off x="6012163" y="5013179"/>
            <a:ext cx="2288615" cy="646331"/>
          </a:xfrm>
          <a:prstGeom prst="rect">
            <a:avLst/>
          </a:prstGeom>
          <a:solidFill>
            <a:srgbClr val="FFFFFF">
              <a:alpha val="69804"/>
            </a:srgbClr>
          </a:solidFill>
        </p:spPr>
        <p:txBody>
          <a:bodyPr wrap="square" rtlCol="0">
            <a:spAutoFit/>
          </a:bodyPr>
          <a:lstStyle/>
          <a:p>
            <a:pPr algn="ctr"/>
            <a:r>
              <a:rPr lang="es-ES" dirty="0">
                <a:solidFill>
                  <a:srgbClr val="000000"/>
                </a:solidFill>
              </a:rPr>
              <a:t>Superficie Batimétrica</a:t>
            </a:r>
          </a:p>
        </p:txBody>
      </p:sp>
      <p:sp>
        <p:nvSpPr>
          <p:cNvPr id="17" name="Rectangle 16"/>
          <p:cNvSpPr/>
          <p:nvPr/>
        </p:nvSpPr>
        <p:spPr>
          <a:xfrm>
            <a:off x="3707904" y="5949280"/>
            <a:ext cx="144016" cy="1440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18" name="Left Arrow 17"/>
          <p:cNvSpPr/>
          <p:nvPr/>
        </p:nvSpPr>
        <p:spPr>
          <a:xfrm rot="16946394">
            <a:off x="2059973" y="3497701"/>
            <a:ext cx="4516901" cy="223651"/>
          </a:xfrm>
          <a:prstGeom prst="leftArrow">
            <a:avLst>
              <a:gd name="adj1" fmla="val 50000"/>
              <a:gd name="adj2" fmla="val 5692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FF"/>
              </a:solidFill>
            </a:endParaRPr>
          </a:p>
        </p:txBody>
      </p:sp>
      <p:sp>
        <p:nvSpPr>
          <p:cNvPr id="19" name="TextBox 18"/>
          <p:cNvSpPr txBox="1"/>
          <p:nvPr/>
        </p:nvSpPr>
        <p:spPr>
          <a:xfrm>
            <a:off x="1115616" y="5828722"/>
            <a:ext cx="2376264" cy="369332"/>
          </a:xfrm>
          <a:prstGeom prst="rect">
            <a:avLst/>
          </a:prstGeom>
          <a:solidFill>
            <a:srgbClr val="FFFFFF">
              <a:alpha val="69804"/>
            </a:srgbClr>
          </a:solidFill>
        </p:spPr>
        <p:txBody>
          <a:bodyPr wrap="square" rtlCol="0">
            <a:spAutoFit/>
          </a:bodyPr>
          <a:lstStyle/>
          <a:p>
            <a:pPr algn="ctr"/>
            <a:r>
              <a:rPr lang="es-ES" dirty="0">
                <a:solidFill>
                  <a:srgbClr val="000000"/>
                </a:solidFill>
              </a:rPr>
              <a:t>Oficina Hidrográfica</a:t>
            </a:r>
          </a:p>
        </p:txBody>
      </p:sp>
    </p:spTree>
    <p:extLst>
      <p:ext uri="{BB962C8B-B14F-4D97-AF65-F5344CB8AC3E}">
        <p14:creationId xmlns:p14="http://schemas.microsoft.com/office/powerpoint/2010/main" val="2065686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s-ES" altLang="en-US" dirty="0" smtClean="0"/>
              <a:t>El flujo de trabajo de CARIS </a:t>
            </a:r>
            <a:r>
              <a:rPr lang="es-ES" altLang="en-US" dirty="0" err="1" smtClean="0"/>
              <a:t>Onboard</a:t>
            </a:r>
            <a:endParaRPr lang="es-ES" altLang="en-US" dirty="0" smtClean="0"/>
          </a:p>
        </p:txBody>
      </p:sp>
      <p:sp>
        <p:nvSpPr>
          <p:cNvPr id="6" name="Content Placeholder 2"/>
          <p:cNvSpPr>
            <a:spLocks noGrp="1"/>
          </p:cNvSpPr>
          <p:nvPr>
            <p:ph idx="1"/>
          </p:nvPr>
        </p:nvSpPr>
        <p:spPr>
          <a:xfrm>
            <a:off x="214064" y="908720"/>
            <a:ext cx="8534400" cy="4896544"/>
          </a:xfrm>
        </p:spPr>
        <p:txBody>
          <a:bodyPr/>
          <a:lstStyle/>
          <a:p>
            <a:r>
              <a:rPr lang="es-ES" sz="2400" dirty="0" smtClean="0">
                <a:latin typeface="Calibri" panose="020F0502020204030204" pitchFamily="34" charset="0"/>
              </a:rPr>
              <a:t>El flujo de trabajo de CARIS </a:t>
            </a:r>
            <a:r>
              <a:rPr lang="es-ES" sz="2400" dirty="0" err="1" smtClean="0">
                <a:latin typeface="Calibri" panose="020F0502020204030204" pitchFamily="34" charset="0"/>
              </a:rPr>
              <a:t>Onboard</a:t>
            </a:r>
            <a:r>
              <a:rPr lang="es-ES" sz="2400" dirty="0" smtClean="0">
                <a:latin typeface="Calibri" panose="020F0502020204030204" pitchFamily="34" charset="0"/>
              </a:rPr>
              <a:t> sigue un camino similar al tradicional flujo de trabajo, pero con algunos pasos claves automatizados.</a:t>
            </a:r>
          </a:p>
          <a:p>
            <a:endParaRPr lang="es-ES" sz="2400" dirty="0" smtClean="0">
              <a:latin typeface="Calibri" panose="020F0502020204030204" pitchFamily="34" charset="0"/>
            </a:endParaRPr>
          </a:p>
          <a:p>
            <a:r>
              <a:rPr lang="es-ES" sz="2400" dirty="0" smtClean="0">
                <a:latin typeface="Calibri" panose="020F0502020204030204" pitchFamily="34" charset="0"/>
              </a:rPr>
              <a:t>Esos pasos son definidos antes del despliegue de la plataforma, y son configurados por el hidrógrafo para atender las necesidades del levantamiento.</a:t>
            </a:r>
          </a:p>
          <a:p>
            <a:endParaRPr lang="es-ES" sz="2400" dirty="0" smtClean="0">
              <a:latin typeface="Calibri" panose="020F0502020204030204" pitchFamily="34" charset="0"/>
            </a:endParaRPr>
          </a:p>
          <a:p>
            <a:r>
              <a:rPr lang="es-ES" sz="2400" dirty="0" smtClean="0">
                <a:latin typeface="Calibri" panose="020F0502020204030204" pitchFamily="34" charset="0"/>
              </a:rPr>
              <a:t>Esto no únicamente ahorra tiempo, también ayuda con la repetición de los procesos asegurando consistencia y conformidad con el flujo de trabajo designado para el levantamiento</a:t>
            </a:r>
            <a:endParaRPr lang="es-ES" sz="2000" dirty="0" smtClean="0">
              <a:latin typeface="Calibri" panose="020F0502020204030204" pitchFamily="34" charset="0"/>
            </a:endParaRPr>
          </a:p>
          <a:p>
            <a:endParaRPr lang="es-ES" sz="2000" dirty="0" smtClean="0"/>
          </a:p>
        </p:txBody>
      </p:sp>
    </p:spTree>
    <p:extLst>
      <p:ext uri="{BB962C8B-B14F-4D97-AF65-F5344CB8AC3E}">
        <p14:creationId xmlns:p14="http://schemas.microsoft.com/office/powerpoint/2010/main" val="2754395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err="1" smtClean="0"/>
              <a:t>Arquitectura</a:t>
            </a:r>
            <a:r>
              <a:rPr lang="en-US" altLang="en-US" dirty="0" smtClean="0"/>
              <a:t> de CARIS Onboard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548680"/>
            <a:ext cx="8080286" cy="5933976"/>
          </a:xfrm>
          <a:prstGeom prst="rect">
            <a:avLst/>
          </a:prstGeom>
        </p:spPr>
      </p:pic>
    </p:spTree>
    <p:extLst>
      <p:ext uri="{BB962C8B-B14F-4D97-AF65-F5344CB8AC3E}">
        <p14:creationId xmlns:p14="http://schemas.microsoft.com/office/powerpoint/2010/main" val="2599431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8-Aug PD Sample 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691725"/>
            <a:ext cx="8915400" cy="5632875"/>
          </a:xfrm>
          <a:prstGeom prst="rect">
            <a:avLst/>
          </a:prstGeom>
        </p:spPr>
      </p:pic>
      <p:sp>
        <p:nvSpPr>
          <p:cNvPr id="2" name="Title 1"/>
          <p:cNvSpPr>
            <a:spLocks noGrp="1"/>
          </p:cNvSpPr>
          <p:nvPr>
            <p:ph type="title"/>
          </p:nvPr>
        </p:nvSpPr>
        <p:spPr/>
        <p:txBody>
          <a:bodyPr/>
          <a:lstStyle/>
          <a:p>
            <a:r>
              <a:rPr lang="en-US" dirty="0" smtClean="0"/>
              <a:t>CARIS Process Designer</a:t>
            </a:r>
            <a:endParaRPr lang="en-US" dirty="0"/>
          </a:p>
        </p:txBody>
      </p:sp>
    </p:spTree>
    <p:extLst>
      <p:ext uri="{BB962C8B-B14F-4D97-AF65-F5344CB8AC3E}">
        <p14:creationId xmlns:p14="http://schemas.microsoft.com/office/powerpoint/2010/main" val="772885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Caso de uso 1 – USV Antigua</a:t>
            </a:r>
            <a:endParaRPr lang="es-ES" dirty="0"/>
          </a:p>
        </p:txBody>
      </p:sp>
      <p:sp>
        <p:nvSpPr>
          <p:cNvPr id="3" name="Content Placeholder 2"/>
          <p:cNvSpPr>
            <a:spLocks noGrp="1"/>
          </p:cNvSpPr>
          <p:nvPr>
            <p:ph idx="1"/>
          </p:nvPr>
        </p:nvSpPr>
        <p:spPr>
          <a:xfrm>
            <a:off x="179512" y="653779"/>
            <a:ext cx="8534400" cy="3024336"/>
          </a:xfrm>
        </p:spPr>
        <p:txBody>
          <a:bodyPr/>
          <a:lstStyle/>
          <a:p>
            <a:pPr marL="0" indent="0">
              <a:buNone/>
            </a:pPr>
            <a:r>
              <a:rPr lang="es-ES" sz="2400" dirty="0" smtClean="0">
                <a:latin typeface="Calibri" panose="020F0502020204030204" pitchFamily="34" charset="0"/>
              </a:rPr>
              <a:t>CARIS y </a:t>
            </a:r>
            <a:r>
              <a:rPr lang="es-ES" sz="2400" dirty="0" err="1" smtClean="0">
                <a:latin typeface="Calibri" panose="020F0502020204030204" pitchFamily="34" charset="0"/>
              </a:rPr>
              <a:t>Teledyne</a:t>
            </a:r>
            <a:r>
              <a:rPr lang="es-ES" sz="2400" dirty="0" smtClean="0">
                <a:latin typeface="Calibri" panose="020F0502020204030204" pitchFamily="34" charset="0"/>
              </a:rPr>
              <a:t> demostraron un levantamiento no tripulado en la reciente Reunión de la Comisión Hidrográfica de Meso América y el Mar Caribe realizada en Antigua</a:t>
            </a:r>
          </a:p>
          <a:p>
            <a:pPr marL="0" indent="0">
              <a:buNone/>
            </a:pPr>
            <a:endParaRPr lang="es-ES" sz="1200" dirty="0" smtClean="0">
              <a:latin typeface="Calibri" panose="020F0502020204030204" pitchFamily="34" charset="0"/>
            </a:endParaRPr>
          </a:p>
          <a:p>
            <a:pPr lvl="1"/>
            <a:r>
              <a:rPr lang="es-ES" sz="2000" dirty="0" err="1" smtClean="0">
                <a:latin typeface="Calibri" panose="020F0502020204030204" pitchFamily="34" charset="0"/>
              </a:rPr>
              <a:t>Teledyne</a:t>
            </a:r>
            <a:r>
              <a:rPr lang="es-ES" sz="2000" dirty="0" smtClean="0">
                <a:latin typeface="Calibri" panose="020F0502020204030204" pitchFamily="34" charset="0"/>
              </a:rPr>
              <a:t> </a:t>
            </a:r>
            <a:r>
              <a:rPr lang="es-ES" sz="2000" dirty="0" err="1" smtClean="0">
                <a:latin typeface="Calibri" panose="020F0502020204030204" pitchFamily="34" charset="0"/>
              </a:rPr>
              <a:t>Oceansciences</a:t>
            </a:r>
            <a:r>
              <a:rPr lang="es-ES" sz="2000" dirty="0" smtClean="0">
                <a:latin typeface="Calibri" panose="020F0502020204030204" pitchFamily="34" charset="0"/>
              </a:rPr>
              <a:t> ‘Z-</a:t>
            </a:r>
            <a:r>
              <a:rPr lang="es-ES" sz="2000" dirty="0" err="1" smtClean="0">
                <a:latin typeface="Calibri" panose="020F0502020204030204" pitchFamily="34" charset="0"/>
              </a:rPr>
              <a:t>Boat</a:t>
            </a:r>
            <a:r>
              <a:rPr lang="es-ES" sz="2000" dirty="0" smtClean="0">
                <a:latin typeface="Calibri" panose="020F0502020204030204" pitchFamily="34" charset="0"/>
              </a:rPr>
              <a:t>’</a:t>
            </a:r>
          </a:p>
          <a:p>
            <a:pPr lvl="1"/>
            <a:r>
              <a:rPr lang="es-ES" sz="2000" dirty="0" err="1" smtClean="0">
                <a:latin typeface="Calibri" panose="020F0502020204030204" pitchFamily="34" charset="0"/>
              </a:rPr>
              <a:t>Teledyne</a:t>
            </a:r>
            <a:r>
              <a:rPr lang="es-ES" sz="2000" dirty="0" smtClean="0">
                <a:latin typeface="Calibri" panose="020F0502020204030204" pitchFamily="34" charset="0"/>
              </a:rPr>
              <a:t> </a:t>
            </a:r>
            <a:r>
              <a:rPr lang="es-ES" sz="2000" dirty="0" err="1" smtClean="0">
                <a:latin typeface="Calibri" panose="020F0502020204030204" pitchFamily="34" charset="0"/>
              </a:rPr>
              <a:t>Odom</a:t>
            </a:r>
            <a:r>
              <a:rPr lang="es-ES" sz="2000" dirty="0" smtClean="0">
                <a:latin typeface="Calibri" panose="020F0502020204030204" pitchFamily="34" charset="0"/>
              </a:rPr>
              <a:t> MB1 </a:t>
            </a:r>
            <a:r>
              <a:rPr lang="es-ES" sz="2000" dirty="0" err="1" smtClean="0">
                <a:latin typeface="Calibri" panose="020F0502020204030204" pitchFamily="34" charset="0"/>
              </a:rPr>
              <a:t>multibeam</a:t>
            </a:r>
            <a:endParaRPr lang="es-ES" sz="2000" dirty="0" smtClean="0">
              <a:latin typeface="Calibri" panose="020F0502020204030204" pitchFamily="34" charset="0"/>
            </a:endParaRPr>
          </a:p>
          <a:p>
            <a:pPr lvl="1"/>
            <a:r>
              <a:rPr lang="es-ES" sz="2000" dirty="0" smtClean="0">
                <a:latin typeface="Calibri" panose="020F0502020204030204" pitchFamily="34" charset="0"/>
              </a:rPr>
              <a:t>Radio link / </a:t>
            </a:r>
            <a:r>
              <a:rPr lang="es-ES" sz="2000" dirty="0" err="1" smtClean="0">
                <a:latin typeface="Calibri" panose="020F0502020204030204" pitchFamily="34" charset="0"/>
              </a:rPr>
              <a:t>Wi</a:t>
            </a:r>
            <a:r>
              <a:rPr lang="es-ES" sz="2000" dirty="0" smtClean="0">
                <a:latin typeface="Calibri" panose="020F0502020204030204" pitchFamily="34" charset="0"/>
              </a:rPr>
              <a:t>-Fi </a:t>
            </a:r>
            <a:r>
              <a:rPr lang="es-ES" sz="2000" dirty="0" err="1" smtClean="0">
                <a:latin typeface="Calibri" panose="020F0502020204030204" pitchFamily="34" charset="0"/>
              </a:rPr>
              <a:t>for</a:t>
            </a:r>
            <a:r>
              <a:rPr lang="es-ES" sz="2000" dirty="0" smtClean="0">
                <a:latin typeface="Calibri" panose="020F0502020204030204" pitchFamily="34" charset="0"/>
              </a:rPr>
              <a:t> control</a:t>
            </a:r>
          </a:p>
          <a:p>
            <a:pPr lvl="1"/>
            <a:r>
              <a:rPr lang="es-ES" sz="2000" dirty="0" smtClean="0">
                <a:latin typeface="Calibri" panose="020F0502020204030204" pitchFamily="34" charset="0"/>
              </a:rPr>
              <a:t>CARIS </a:t>
            </a:r>
            <a:r>
              <a:rPr lang="es-ES" sz="2000" dirty="0" err="1" smtClean="0">
                <a:latin typeface="Calibri" panose="020F0502020204030204" pitchFamily="34" charset="0"/>
              </a:rPr>
              <a:t>Onboard</a:t>
            </a:r>
            <a:r>
              <a:rPr lang="es-ES" sz="2000" dirty="0" smtClean="0">
                <a:latin typeface="Calibri" panose="020F0502020204030204" pitchFamily="34" charset="0"/>
              </a:rPr>
              <a:t> usado para:</a:t>
            </a:r>
          </a:p>
          <a:p>
            <a:pPr lvl="2"/>
            <a:r>
              <a:rPr lang="es-ES" sz="1600" dirty="0" smtClean="0">
                <a:latin typeface="Calibri" panose="020F0502020204030204" pitchFamily="34" charset="0"/>
              </a:rPr>
              <a:t>Convertir, limpiar y corregir</a:t>
            </a:r>
          </a:p>
          <a:p>
            <a:pPr lvl="2"/>
            <a:r>
              <a:rPr lang="es-ES" sz="1600" dirty="0" smtClean="0">
                <a:latin typeface="Calibri" panose="020F0502020204030204" pitchFamily="34" charset="0"/>
              </a:rPr>
              <a:t>Progreso controlado desde el muelle</a:t>
            </a:r>
          </a:p>
          <a:p>
            <a:pPr lvl="2"/>
            <a:r>
              <a:rPr lang="es-ES" sz="1600" dirty="0" smtClean="0">
                <a:latin typeface="Calibri" panose="020F0502020204030204" pitchFamily="34" charset="0"/>
              </a:rPr>
              <a:t>Sondajes exportados para producción cartográfica</a:t>
            </a:r>
          </a:p>
          <a:p>
            <a:pPr lvl="1"/>
            <a:r>
              <a:rPr lang="es-ES" sz="2000" dirty="0" smtClean="0">
                <a:latin typeface="Calibri" panose="020F0502020204030204" pitchFamily="34" charset="0"/>
              </a:rPr>
              <a:t>7 horas de levantamiento de datos</a:t>
            </a:r>
          </a:p>
          <a:p>
            <a:pPr lvl="1"/>
            <a:r>
              <a:rPr lang="es-ES" sz="2000" dirty="0" smtClean="0">
                <a:latin typeface="Calibri" panose="020F0502020204030204" pitchFamily="34" charset="0"/>
              </a:rPr>
              <a:t>500,000 sondajes </a:t>
            </a:r>
            <a:r>
              <a:rPr lang="es-ES" sz="2000" dirty="0" err="1" smtClean="0">
                <a:latin typeface="Calibri" panose="020F0502020204030204" pitchFamily="34" charset="0"/>
              </a:rPr>
              <a:t>multibeam</a:t>
            </a:r>
            <a:endParaRPr lang="es-ES" sz="2000" dirty="0" smtClean="0">
              <a:latin typeface="Calibri" panose="020F0502020204030204" pitchFamily="34" charset="0"/>
            </a:endParaRPr>
          </a:p>
          <a:p>
            <a:pPr lvl="1"/>
            <a:r>
              <a:rPr lang="es-ES" sz="2000" dirty="0" smtClean="0">
                <a:latin typeface="Calibri" panose="020F0502020204030204" pitchFamily="34" charset="0"/>
              </a:rPr>
              <a:t>15 minutos de procesamiento de datos adicional</a:t>
            </a:r>
          </a:p>
          <a:p>
            <a:pPr lvl="1"/>
            <a:r>
              <a:rPr lang="es-ES" sz="2000" dirty="0" smtClean="0">
                <a:latin typeface="Calibri" panose="020F0502020204030204" pitchFamily="34" charset="0"/>
              </a:rPr>
              <a:t>Carta producida en 24 horas</a:t>
            </a:r>
          </a:p>
          <a:p>
            <a:pPr lvl="1"/>
            <a:r>
              <a:rPr lang="es-ES" sz="2000" dirty="0" smtClean="0">
                <a:latin typeface="Calibri" panose="020F0502020204030204" pitchFamily="34" charset="0"/>
              </a:rPr>
              <a:t>Batimetría disponible como una capa OGC</a:t>
            </a:r>
          </a:p>
          <a:p>
            <a:pPr lvl="1"/>
            <a:endParaRPr lang="es-ES" dirty="0" smtClean="0">
              <a:latin typeface="Calibri" panose="020F050202020403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8188" t="20924" r="37794" b="20924"/>
          <a:stretch/>
        </p:blipFill>
        <p:spPr>
          <a:xfrm>
            <a:off x="5081456" y="1484785"/>
            <a:ext cx="1866807" cy="24482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8188" t="20924" r="37794" b="23831"/>
          <a:stretch/>
        </p:blipFill>
        <p:spPr>
          <a:xfrm>
            <a:off x="6660232" y="3429000"/>
            <a:ext cx="2311836" cy="2880320"/>
          </a:xfrm>
          <a:prstGeom prst="rect">
            <a:avLst/>
          </a:prstGeom>
        </p:spPr>
      </p:pic>
    </p:spTree>
    <p:extLst>
      <p:ext uri="{BB962C8B-B14F-4D97-AF65-F5344CB8AC3E}">
        <p14:creationId xmlns:p14="http://schemas.microsoft.com/office/powerpoint/2010/main" val="2513971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ln/>
        </p:spPr>
        <p:txBody>
          <a:bodyPr/>
          <a:lstStyle/>
          <a:p>
            <a:r>
              <a:rPr lang="es-ES" altLang="en-US" dirty="0" smtClean="0">
                <a:latin typeface="Calibri" panose="020F0502020204030204" pitchFamily="34" charset="0"/>
              </a:rPr>
              <a:t>Contenido</a:t>
            </a:r>
            <a:endParaRPr lang="es-ES" altLang="en-US" dirty="0">
              <a:latin typeface="Calibri" panose="020F0502020204030204" pitchFamily="34" charset="0"/>
            </a:endParaRPr>
          </a:p>
        </p:txBody>
      </p:sp>
      <p:sp>
        <p:nvSpPr>
          <p:cNvPr id="50179" name="Rectangle 3"/>
          <p:cNvSpPr>
            <a:spLocks noGrp="1" noChangeArrowheads="1"/>
          </p:cNvSpPr>
          <p:nvPr>
            <p:ph type="body" idx="1"/>
          </p:nvPr>
        </p:nvSpPr>
        <p:spPr bwMode="auto">
          <a:xfrm>
            <a:off x="457200" y="692696"/>
            <a:ext cx="8229600" cy="554461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s-ES" altLang="en-US" dirty="0" smtClean="0">
                <a:latin typeface="Calibri" panose="020F0502020204030204" pitchFamily="34" charset="0"/>
              </a:rPr>
              <a:t>Tendencia en levantamientos autónomos</a:t>
            </a:r>
          </a:p>
          <a:p>
            <a:r>
              <a:rPr lang="es-ES" altLang="en-US" dirty="0" smtClean="0">
                <a:latin typeface="Calibri" panose="020F0502020204030204" pitchFamily="34" charset="0"/>
              </a:rPr>
              <a:t>Tendencia hacia la centralidad de los datos</a:t>
            </a:r>
          </a:p>
          <a:p>
            <a:r>
              <a:rPr lang="es-ES" altLang="en-US" dirty="0" smtClean="0">
                <a:latin typeface="Calibri" panose="020F0502020204030204" pitchFamily="34" charset="0"/>
              </a:rPr>
              <a:t>CARIS </a:t>
            </a:r>
            <a:r>
              <a:rPr lang="es-ES" altLang="en-US" dirty="0" err="1" smtClean="0">
                <a:latin typeface="Calibri" panose="020F0502020204030204" pitchFamily="34" charset="0"/>
              </a:rPr>
              <a:t>Onboard</a:t>
            </a:r>
            <a:endParaRPr lang="es-ES" altLang="en-US" dirty="0" smtClean="0">
              <a:latin typeface="Calibri" panose="020F0502020204030204" pitchFamily="34" charset="0"/>
            </a:endParaRPr>
          </a:p>
          <a:p>
            <a:pPr lvl="1"/>
            <a:r>
              <a:rPr lang="es-ES" altLang="en-US" dirty="0">
                <a:latin typeface="Calibri" panose="020F0502020204030204" pitchFamily="34" charset="0"/>
              </a:rPr>
              <a:t>Caso de uso </a:t>
            </a:r>
            <a:r>
              <a:rPr lang="es-ES" altLang="en-US" dirty="0" smtClean="0">
                <a:latin typeface="Calibri" panose="020F0502020204030204" pitchFamily="34" charset="0"/>
              </a:rPr>
              <a:t>Antigua</a:t>
            </a:r>
          </a:p>
          <a:p>
            <a:pPr lvl="1"/>
            <a:r>
              <a:rPr lang="es-ES" altLang="en-US" dirty="0" smtClean="0">
                <a:latin typeface="Calibri" panose="020F0502020204030204" pitchFamily="34" charset="0"/>
              </a:rPr>
              <a:t>Caso de uso en Vancouver</a:t>
            </a:r>
          </a:p>
          <a:p>
            <a:r>
              <a:rPr lang="es-ES" altLang="en-US" dirty="0">
                <a:latin typeface="Calibri" panose="020F0502020204030204" pitchFamily="34" charset="0"/>
              </a:rPr>
              <a:t>Infraestructura de Datos Espaciales Marinos</a:t>
            </a:r>
          </a:p>
          <a:p>
            <a:pPr lvl="1"/>
            <a:r>
              <a:rPr lang="es-ES" altLang="en-US" dirty="0">
                <a:latin typeface="Calibri" panose="020F0502020204030204" pitchFamily="34" charset="0"/>
              </a:rPr>
              <a:t>Caso de uso en </a:t>
            </a:r>
            <a:r>
              <a:rPr lang="es-ES" altLang="en-US" dirty="0" smtClean="0">
                <a:latin typeface="Calibri" panose="020F0502020204030204" pitchFamily="34" charset="0"/>
              </a:rPr>
              <a:t>Brasil</a:t>
            </a:r>
          </a:p>
          <a:p>
            <a:r>
              <a:rPr lang="es-ES" altLang="en-US" dirty="0" smtClean="0">
                <a:latin typeface="Calibri" panose="020F0502020204030204" pitchFamily="34" charset="0"/>
              </a:rPr>
              <a:t>Nuevas herramientas en HIPS and SIPS 9.1</a:t>
            </a:r>
          </a:p>
          <a:p>
            <a:r>
              <a:rPr lang="es-ES" altLang="en-US" dirty="0" smtClean="0">
                <a:latin typeface="Calibri" panose="020F0502020204030204" pitchFamily="34" charset="0"/>
              </a:rPr>
              <a:t>Nuevas herramientas en </a:t>
            </a:r>
            <a:r>
              <a:rPr lang="es-ES" altLang="en-US" dirty="0" err="1" smtClean="0">
                <a:latin typeface="Calibri" panose="020F0502020204030204" pitchFamily="34" charset="0"/>
              </a:rPr>
              <a:t>Bathy</a:t>
            </a:r>
            <a:r>
              <a:rPr lang="es-ES" altLang="en-US" dirty="0" smtClean="0">
                <a:latin typeface="Calibri" panose="020F0502020204030204" pitchFamily="34" charset="0"/>
              </a:rPr>
              <a:t> </a:t>
            </a:r>
            <a:r>
              <a:rPr lang="es-ES" altLang="en-US" dirty="0" err="1" smtClean="0">
                <a:latin typeface="Calibri" panose="020F0502020204030204" pitchFamily="34" charset="0"/>
              </a:rPr>
              <a:t>DataBASE</a:t>
            </a:r>
            <a:r>
              <a:rPr lang="es-ES" altLang="en-US" dirty="0" smtClean="0">
                <a:latin typeface="Calibri" panose="020F0502020204030204" pitchFamily="34" charset="0"/>
              </a:rPr>
              <a:t> 4.2</a:t>
            </a:r>
          </a:p>
          <a:p>
            <a:r>
              <a:rPr lang="es-ES" altLang="en-US" dirty="0" smtClean="0">
                <a:latin typeface="Calibri" panose="020F0502020204030204" pitchFamily="34" charset="0"/>
              </a:rPr>
              <a:t>Conclusión</a:t>
            </a:r>
            <a:endParaRPr lang="es-ES" altLang="en-US" dirty="0">
              <a:latin typeface="Calibri" panose="020F0502020204030204" pitchFamily="34" charset="0"/>
            </a:endParaRPr>
          </a:p>
        </p:txBody>
      </p:sp>
    </p:spTree>
    <p:extLst>
      <p:ext uri="{BB962C8B-B14F-4D97-AF65-F5344CB8AC3E}">
        <p14:creationId xmlns:p14="http://schemas.microsoft.com/office/powerpoint/2010/main" val="1602693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Carta de Antigua – Puerto Jolly</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537" y="498817"/>
            <a:ext cx="8352927" cy="5860366"/>
          </a:xfrm>
          <a:prstGeom prst="rect">
            <a:avLst/>
          </a:prstGeom>
          <a:ln>
            <a:solidFill>
              <a:schemeClr val="tx1"/>
            </a:solidFill>
          </a:ln>
        </p:spPr>
      </p:pic>
    </p:spTree>
    <p:extLst>
      <p:ext uri="{BB962C8B-B14F-4D97-AF65-F5344CB8AC3E}">
        <p14:creationId xmlns:p14="http://schemas.microsoft.com/office/powerpoint/2010/main" val="3660127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Datos de Antigua en un </a:t>
            </a:r>
            <a:r>
              <a:rPr lang="es-ES" dirty="0" err="1" smtClean="0"/>
              <a:t>vizualizador</a:t>
            </a:r>
            <a:r>
              <a:rPr lang="es-ES" dirty="0" smtClean="0"/>
              <a:t> OGC</a:t>
            </a:r>
            <a:endParaRPr lang="es-ES" dirty="0"/>
          </a:p>
        </p:txBody>
      </p:sp>
      <p:sp>
        <p:nvSpPr>
          <p:cNvPr id="3" name="Content Placeholder 2"/>
          <p:cNvSpPr>
            <a:spLocks noGrp="1"/>
          </p:cNvSpPr>
          <p:nvPr>
            <p:ph idx="1"/>
          </p:nvPr>
        </p:nvSpPr>
        <p:spPr>
          <a:xfrm>
            <a:off x="179512" y="653779"/>
            <a:ext cx="8534400" cy="3024336"/>
          </a:xfrm>
        </p:spPr>
        <p:txBody>
          <a:bodyPr/>
          <a:lstStyle/>
          <a:p>
            <a:pPr marL="0" indent="0">
              <a:buNone/>
            </a:pPr>
            <a:r>
              <a:rPr lang="es-ES" sz="2200" dirty="0" smtClean="0">
                <a:latin typeface="Calibri" panose="020F0502020204030204" pitchFamily="34" charset="0"/>
              </a:rPr>
              <a:t>La batimetría de este levantamiento puede ser compartido fácilmente como una capa OGC para ser visualizada en un software GIS estándar o en un portal web</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64" y="1844830"/>
            <a:ext cx="5619020" cy="45253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2996952"/>
            <a:ext cx="3517361"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776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Caso de estudio 2 – Lancha de Levantamiento, Vancouver Island</a:t>
            </a:r>
            <a:endParaRPr lang="es-ES" dirty="0"/>
          </a:p>
        </p:txBody>
      </p:sp>
      <p:sp>
        <p:nvSpPr>
          <p:cNvPr id="3" name="Content Placeholder 2"/>
          <p:cNvSpPr>
            <a:spLocks noGrp="1"/>
          </p:cNvSpPr>
          <p:nvPr>
            <p:ph idx="1"/>
          </p:nvPr>
        </p:nvSpPr>
        <p:spPr>
          <a:xfrm>
            <a:off x="179512" y="653779"/>
            <a:ext cx="8534400" cy="3024336"/>
          </a:xfrm>
        </p:spPr>
        <p:txBody>
          <a:bodyPr/>
          <a:lstStyle/>
          <a:p>
            <a:pPr marL="0" indent="0">
              <a:buNone/>
            </a:pPr>
            <a:r>
              <a:rPr lang="es-ES" sz="2400" dirty="0" smtClean="0">
                <a:latin typeface="Calibri" panose="020F0502020204030204" pitchFamily="34" charset="0"/>
              </a:rPr>
              <a:t>Servicio Hidrográfico Canadiense – Prueba en la Costa Oeste para entender el potencial de CARIS </a:t>
            </a:r>
            <a:r>
              <a:rPr lang="es-ES" sz="2400" dirty="0" err="1" smtClean="0">
                <a:latin typeface="Calibri" panose="020F0502020204030204" pitchFamily="34" charset="0"/>
              </a:rPr>
              <a:t>Onboard</a:t>
            </a:r>
            <a:endParaRPr lang="es-ES" sz="2000" dirty="0" smtClean="0">
              <a:latin typeface="Calibri" panose="020F0502020204030204" pitchFamily="34" charset="0"/>
            </a:endParaRPr>
          </a:p>
          <a:p>
            <a:pPr lvl="1"/>
            <a:r>
              <a:rPr lang="es-ES" sz="2000" dirty="0" smtClean="0">
                <a:latin typeface="Calibri" panose="020F0502020204030204" pitchFamily="34" charset="0"/>
              </a:rPr>
              <a:t>Lancha de levantamiento (</a:t>
            </a:r>
            <a:r>
              <a:rPr lang="es-ES" sz="2000" dirty="0" err="1" smtClean="0">
                <a:latin typeface="Calibri" panose="020F0502020204030204" pitchFamily="34" charset="0"/>
              </a:rPr>
              <a:t>Shoal</a:t>
            </a:r>
            <a:r>
              <a:rPr lang="es-ES" sz="2000" dirty="0" smtClean="0">
                <a:latin typeface="Calibri" panose="020F0502020204030204" pitchFamily="34" charset="0"/>
              </a:rPr>
              <a:t> </a:t>
            </a:r>
            <a:r>
              <a:rPr lang="es-ES" sz="2000" dirty="0" err="1" smtClean="0">
                <a:latin typeface="Calibri" panose="020F0502020204030204" pitchFamily="34" charset="0"/>
              </a:rPr>
              <a:t>Seeker</a:t>
            </a:r>
            <a:r>
              <a:rPr lang="es-ES" sz="2000" dirty="0" smtClean="0">
                <a:latin typeface="Calibri" panose="020F0502020204030204" pitchFamily="34" charset="0"/>
              </a:rPr>
              <a:t>)</a:t>
            </a:r>
          </a:p>
          <a:p>
            <a:pPr lvl="1"/>
            <a:r>
              <a:rPr lang="es-ES" sz="2000" dirty="0" smtClean="0">
                <a:latin typeface="Calibri" panose="020F0502020204030204" pitchFamily="34" charset="0"/>
              </a:rPr>
              <a:t>R2Sonic </a:t>
            </a:r>
            <a:r>
              <a:rPr lang="es-ES" sz="2000" dirty="0" err="1" smtClean="0">
                <a:latin typeface="Calibri" panose="020F0502020204030204" pitchFamily="34" charset="0"/>
              </a:rPr>
              <a:t>multibeam</a:t>
            </a:r>
            <a:r>
              <a:rPr lang="es-ES" sz="2000" dirty="0" smtClean="0">
                <a:latin typeface="Calibri" panose="020F0502020204030204" pitchFamily="34" charset="0"/>
              </a:rPr>
              <a:t> con </a:t>
            </a:r>
            <a:r>
              <a:rPr lang="es-ES" sz="2000" dirty="0" err="1" smtClean="0">
                <a:latin typeface="Calibri" panose="020F0502020204030204" pitchFamily="34" charset="0"/>
              </a:rPr>
              <a:t>Qinsy</a:t>
            </a:r>
            <a:r>
              <a:rPr lang="es-ES" sz="2000" dirty="0" smtClean="0">
                <a:latin typeface="Calibri" panose="020F0502020204030204" pitchFamily="34" charset="0"/>
              </a:rPr>
              <a:t> XTF</a:t>
            </a:r>
          </a:p>
          <a:p>
            <a:pPr lvl="1"/>
            <a:r>
              <a:rPr lang="es-ES" sz="2000" dirty="0" smtClean="0">
                <a:latin typeface="Calibri" panose="020F0502020204030204" pitchFamily="34" charset="0"/>
              </a:rPr>
              <a:t>Teléfono </a:t>
            </a:r>
            <a:r>
              <a:rPr lang="es-ES" sz="2000" dirty="0" err="1" smtClean="0">
                <a:latin typeface="Calibri" panose="020F0502020204030204" pitchFamily="34" charset="0"/>
              </a:rPr>
              <a:t>Telus</a:t>
            </a:r>
            <a:r>
              <a:rPr lang="es-ES" sz="2000" dirty="0" smtClean="0">
                <a:latin typeface="Calibri" panose="020F0502020204030204" pitchFamily="34" charset="0"/>
              </a:rPr>
              <a:t> con red 3G</a:t>
            </a:r>
          </a:p>
          <a:p>
            <a:pPr lvl="1"/>
            <a:r>
              <a:rPr lang="es-ES" sz="2000" dirty="0" smtClean="0">
                <a:latin typeface="Calibri" panose="020F0502020204030204" pitchFamily="34" charset="0"/>
              </a:rPr>
              <a:t>CARIS </a:t>
            </a:r>
            <a:r>
              <a:rPr lang="es-ES" sz="2000" dirty="0" err="1" smtClean="0">
                <a:latin typeface="Calibri" panose="020F0502020204030204" pitchFamily="34" charset="0"/>
              </a:rPr>
              <a:t>Onboard</a:t>
            </a:r>
            <a:r>
              <a:rPr lang="es-ES" sz="2000" dirty="0" smtClean="0">
                <a:latin typeface="Calibri" panose="020F0502020204030204" pitchFamily="34" charset="0"/>
              </a:rPr>
              <a:t> instalado en la lancha</a:t>
            </a:r>
          </a:p>
          <a:p>
            <a:pPr lvl="2"/>
            <a:r>
              <a:rPr lang="es-ES" sz="1600" dirty="0" smtClean="0">
                <a:latin typeface="Calibri" panose="020F0502020204030204" pitchFamily="34" charset="0"/>
              </a:rPr>
              <a:t>Convertir, limpiar y corregir</a:t>
            </a:r>
          </a:p>
          <a:p>
            <a:pPr lvl="1"/>
            <a:r>
              <a:rPr lang="es-ES" sz="2000" dirty="0" smtClean="0">
                <a:latin typeface="Calibri" panose="020F0502020204030204" pitchFamily="34" charset="0"/>
              </a:rPr>
              <a:t>Datos disponibles también en la oficina</a:t>
            </a:r>
          </a:p>
          <a:p>
            <a:pPr marL="457200" lvl="1" indent="0">
              <a:buNone/>
            </a:pPr>
            <a:r>
              <a:rPr lang="es-ES" sz="2000" dirty="0" smtClean="0">
                <a:latin typeface="Calibri" panose="020F0502020204030204" pitchFamily="34" charset="0"/>
              </a:rPr>
              <a:t>      en tiempo real office in real-time</a:t>
            </a:r>
          </a:p>
          <a:p>
            <a:pPr lvl="2"/>
            <a:r>
              <a:rPr lang="es-ES" sz="1600" dirty="0" smtClean="0">
                <a:latin typeface="Calibri" panose="020F0502020204030204" pitchFamily="34" charset="0"/>
              </a:rPr>
              <a:t>Control de calidad  remoto</a:t>
            </a:r>
          </a:p>
          <a:p>
            <a:pPr lvl="1"/>
            <a:r>
              <a:rPr lang="es-ES" sz="2000" dirty="0" smtClean="0">
                <a:latin typeface="Calibri" panose="020F0502020204030204" pitchFamily="34" charset="0"/>
              </a:rPr>
              <a:t>1 hora de levantamiento</a:t>
            </a:r>
          </a:p>
          <a:p>
            <a:pPr lvl="1"/>
            <a:r>
              <a:rPr lang="es-ES" sz="2000" dirty="0" smtClean="0">
                <a:latin typeface="Calibri" panose="020F0502020204030204" pitchFamily="34" charset="0"/>
              </a:rPr>
              <a:t>8,000,000 sondajes </a:t>
            </a:r>
            <a:r>
              <a:rPr lang="es-ES" sz="2000" dirty="0" err="1" smtClean="0">
                <a:latin typeface="Calibri" panose="020F0502020204030204" pitchFamily="34" charset="0"/>
              </a:rPr>
              <a:t>multibeam</a:t>
            </a:r>
            <a:endParaRPr lang="es-ES" sz="2000" dirty="0" smtClean="0">
              <a:latin typeface="Calibri" panose="020F0502020204030204" pitchFamily="34" charset="0"/>
            </a:endParaRPr>
          </a:p>
          <a:p>
            <a:pPr lvl="1"/>
            <a:r>
              <a:rPr lang="es-ES" sz="2000" dirty="0" smtClean="0">
                <a:latin typeface="Calibri" panose="020F0502020204030204" pitchFamily="34" charset="0"/>
              </a:rPr>
              <a:t>Datos cargados en una base de datos Post GIS</a:t>
            </a:r>
          </a:p>
          <a:p>
            <a:pPr lvl="1"/>
            <a:r>
              <a:rPr lang="es-ES" sz="2000" dirty="0" smtClean="0">
                <a:latin typeface="Calibri" panose="020F0502020204030204" pitchFamily="34" charset="0"/>
              </a:rPr>
              <a:t>Batimetría disponible como una capa OGC vía URL</a:t>
            </a:r>
          </a:p>
          <a:p>
            <a:pPr lvl="1"/>
            <a:r>
              <a:rPr lang="es-ES" sz="2000" dirty="0" smtClean="0">
                <a:latin typeface="Calibri" panose="020F0502020204030204" pitchFamily="34" charset="0"/>
              </a:rPr>
              <a:t>Batimetría disponible para descarga</a:t>
            </a:r>
          </a:p>
          <a:p>
            <a:pPr lvl="2"/>
            <a:r>
              <a:rPr lang="es-ES" sz="1600" dirty="0" smtClean="0">
                <a:latin typeface="Calibri" panose="020F0502020204030204" pitchFamily="34" charset="0"/>
              </a:rPr>
              <a:t>BAG con metadatos ISO 19115</a:t>
            </a:r>
          </a:p>
          <a:p>
            <a:pPr lvl="1"/>
            <a:endParaRPr lang="es-ES" dirty="0" smtClean="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4" y="1628800"/>
            <a:ext cx="3779912" cy="2834934"/>
          </a:xfrm>
          <a:prstGeom prst="rect">
            <a:avLst/>
          </a:prstGeom>
          <a:ln>
            <a:noFill/>
          </a:ln>
          <a:effectLst>
            <a:outerShdw blurRad="292100" dist="139700" dir="2700000" algn="tl" rotWithShape="0">
              <a:srgbClr val="333333">
                <a:alpha val="65000"/>
              </a:srgbClr>
            </a:outerShdw>
          </a:effectLst>
        </p:spPr>
      </p:pic>
      <p:pic>
        <p:nvPicPr>
          <p:cNvPr id="8" name="Picture 2" descr="CH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216" y="4941168"/>
            <a:ext cx="1057275"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092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CARIS Onboard </a:t>
            </a:r>
            <a:r>
              <a:rPr lang="en-US" dirty="0" err="1" smtClean="0"/>
              <a:t>en</a:t>
            </a:r>
            <a:r>
              <a:rPr lang="en-US" dirty="0" smtClean="0"/>
              <a:t> la </a:t>
            </a:r>
            <a:r>
              <a:rPr lang="en-US" dirty="0" err="1" smtClean="0"/>
              <a:t>Lancha</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710698"/>
            <a:ext cx="7272808" cy="545460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710698"/>
            <a:ext cx="7272808" cy="545460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712608"/>
            <a:ext cx="7272808" cy="545460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543" y="712608"/>
            <a:ext cx="7275859" cy="54568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155" y="712608"/>
            <a:ext cx="7271244" cy="545343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835" y="710697"/>
            <a:ext cx="7281564" cy="546117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837" y="703454"/>
            <a:ext cx="7282467" cy="546185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0837" y="703454"/>
            <a:ext cx="7281565" cy="5461174"/>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158" y="703454"/>
            <a:ext cx="7281565" cy="5461174"/>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834" y="724791"/>
            <a:ext cx="7291886" cy="5468915"/>
          </a:xfrm>
          <a:prstGeom prst="rect">
            <a:avLst/>
          </a:prstGeom>
        </p:spPr>
      </p:pic>
    </p:spTree>
    <p:extLst>
      <p:ext uri="{BB962C8B-B14F-4D97-AF65-F5344CB8AC3E}">
        <p14:creationId xmlns:p14="http://schemas.microsoft.com/office/powerpoint/2010/main" val="38087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664152" cy="457200"/>
          </a:xfrm>
        </p:spPr>
        <p:txBody>
          <a:bodyPr/>
          <a:lstStyle/>
          <a:p>
            <a:r>
              <a:rPr lang="es-ES" dirty="0" smtClean="0"/>
              <a:t>Acceso en tiempo real a CARIS </a:t>
            </a:r>
            <a:r>
              <a:rPr lang="es-ES" dirty="0" err="1" smtClean="0"/>
              <a:t>Onboard</a:t>
            </a:r>
            <a:r>
              <a:rPr lang="es-ES" dirty="0" smtClean="0"/>
              <a:t> desde la oficina vía HTTP</a:t>
            </a:r>
            <a:endParaRPr lang="es-E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180" y="724790"/>
            <a:ext cx="7294540" cy="547090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836" y="724788"/>
            <a:ext cx="7304884" cy="54786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180" y="724789"/>
            <a:ext cx="7294540" cy="5470905"/>
          </a:xfrm>
          <a:prstGeom prst="rect">
            <a:avLst/>
          </a:prstGeom>
        </p:spPr>
      </p:pic>
    </p:spTree>
    <p:extLst>
      <p:ext uri="{BB962C8B-B14F-4D97-AF65-F5344CB8AC3E}">
        <p14:creationId xmlns:p14="http://schemas.microsoft.com/office/powerpoint/2010/main" val="187062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Datos de Vancouver Island en un visualizador OGC</a:t>
            </a:r>
            <a:endParaRPr lang="es-ES" dirty="0"/>
          </a:p>
        </p:txBody>
      </p:sp>
      <p:sp>
        <p:nvSpPr>
          <p:cNvPr id="3" name="Content Placeholder 2"/>
          <p:cNvSpPr>
            <a:spLocks noGrp="1"/>
          </p:cNvSpPr>
          <p:nvPr>
            <p:ph idx="1"/>
          </p:nvPr>
        </p:nvSpPr>
        <p:spPr>
          <a:xfrm>
            <a:off x="179512" y="548680"/>
            <a:ext cx="8534400" cy="3024336"/>
          </a:xfrm>
        </p:spPr>
        <p:txBody>
          <a:bodyPr/>
          <a:lstStyle/>
          <a:p>
            <a:pPr marL="0" indent="0">
              <a:buNone/>
            </a:pPr>
            <a:r>
              <a:rPr lang="es-ES" sz="2100" dirty="0" smtClean="0">
                <a:latin typeface="Calibri" panose="020F0502020204030204" pitchFamily="34" charset="0"/>
              </a:rPr>
              <a:t>La batimetría de este levantamiento puede ser fácilmente compartida como una capa OGC para su visualización en estándares </a:t>
            </a:r>
            <a:r>
              <a:rPr lang="es-ES" sz="2100" dirty="0" err="1" smtClean="0">
                <a:latin typeface="Calibri" panose="020F0502020204030204" pitchFamily="34" charset="0"/>
              </a:rPr>
              <a:t>sofware</a:t>
            </a:r>
            <a:r>
              <a:rPr lang="es-ES" sz="2100" dirty="0" smtClean="0">
                <a:latin typeface="Calibri" panose="020F0502020204030204" pitchFamily="34" charset="0"/>
              </a:rPr>
              <a:t> GIS o portales web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2" y="1556792"/>
            <a:ext cx="5976665" cy="4813350"/>
          </a:xfrm>
          <a:prstGeom prst="rect">
            <a:avLst/>
          </a:prstGeom>
        </p:spPr>
      </p:pic>
      <p:sp>
        <p:nvSpPr>
          <p:cNvPr id="8" name="Rectangle 7"/>
          <p:cNvSpPr/>
          <p:nvPr/>
        </p:nvSpPr>
        <p:spPr>
          <a:xfrm>
            <a:off x="2987827" y="3789040"/>
            <a:ext cx="360040" cy="360040"/>
          </a:xfrm>
          <a:prstGeom prst="rect">
            <a:avLst/>
          </a:prstGeom>
          <a:solidFill>
            <a:schemeClr val="bg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cxnSp>
        <p:nvCxnSpPr>
          <p:cNvPr id="10" name="Straight Connector 9"/>
          <p:cNvCxnSpPr/>
          <p:nvPr/>
        </p:nvCxnSpPr>
        <p:spPr>
          <a:xfrm flipV="1">
            <a:off x="3347864" y="2029333"/>
            <a:ext cx="1944216" cy="17597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47864" y="4149080"/>
            <a:ext cx="1944216" cy="10801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029328"/>
            <a:ext cx="3548317" cy="3199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CH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7216" y="4941168"/>
            <a:ext cx="1057275"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91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79512" y="-27384"/>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b="1" kern="1200">
                <a:solidFill>
                  <a:schemeClr val="bg1"/>
                </a:solidFill>
                <a:latin typeface="+mj-lt"/>
                <a:ea typeface="+mj-ea"/>
                <a:cs typeface="+mj-cs"/>
              </a:defRPr>
            </a:lvl1pPr>
            <a:lvl2pPr algn="l" rtl="0" fontAlgn="base">
              <a:spcBef>
                <a:spcPct val="0"/>
              </a:spcBef>
              <a:spcAft>
                <a:spcPct val="0"/>
              </a:spcAft>
              <a:defRPr b="1">
                <a:solidFill>
                  <a:schemeClr val="bg1"/>
                </a:solidFill>
                <a:latin typeface="Arial" panose="020B0604020202020204" pitchFamily="34" charset="0"/>
              </a:defRPr>
            </a:lvl2pPr>
            <a:lvl3pPr algn="l" rtl="0" fontAlgn="base">
              <a:spcBef>
                <a:spcPct val="0"/>
              </a:spcBef>
              <a:spcAft>
                <a:spcPct val="0"/>
              </a:spcAft>
              <a:defRPr b="1">
                <a:solidFill>
                  <a:schemeClr val="bg1"/>
                </a:solidFill>
                <a:latin typeface="Arial" panose="020B0604020202020204" pitchFamily="34" charset="0"/>
              </a:defRPr>
            </a:lvl3pPr>
            <a:lvl4pPr algn="l" rtl="0" fontAlgn="base">
              <a:spcBef>
                <a:spcPct val="0"/>
              </a:spcBef>
              <a:spcAft>
                <a:spcPct val="0"/>
              </a:spcAft>
              <a:defRPr b="1">
                <a:solidFill>
                  <a:schemeClr val="bg1"/>
                </a:solidFill>
                <a:latin typeface="Arial" panose="020B0604020202020204" pitchFamily="34" charset="0"/>
              </a:defRPr>
            </a:lvl4pPr>
            <a:lvl5pPr algn="l" rtl="0" fontAlgn="base">
              <a:spcBef>
                <a:spcPct val="0"/>
              </a:spcBef>
              <a:spcAft>
                <a:spcPct val="0"/>
              </a:spcAft>
              <a:defRPr b="1">
                <a:solidFill>
                  <a:schemeClr val="bg1"/>
                </a:solidFill>
                <a:latin typeface="Arial" panose="020B0604020202020204" pitchFamily="34" charset="0"/>
              </a:defRPr>
            </a:lvl5pPr>
            <a:lvl6pPr marL="457200" algn="l" rtl="0" fontAlgn="base">
              <a:spcBef>
                <a:spcPct val="0"/>
              </a:spcBef>
              <a:spcAft>
                <a:spcPct val="0"/>
              </a:spcAft>
              <a:defRPr b="1">
                <a:solidFill>
                  <a:schemeClr val="bg1"/>
                </a:solidFill>
                <a:latin typeface="Arial" panose="020B0604020202020204" pitchFamily="34" charset="0"/>
              </a:defRPr>
            </a:lvl6pPr>
            <a:lvl7pPr marL="914400" algn="l" rtl="0" fontAlgn="base">
              <a:spcBef>
                <a:spcPct val="0"/>
              </a:spcBef>
              <a:spcAft>
                <a:spcPct val="0"/>
              </a:spcAft>
              <a:defRPr b="1">
                <a:solidFill>
                  <a:schemeClr val="bg1"/>
                </a:solidFill>
                <a:latin typeface="Arial" panose="020B0604020202020204" pitchFamily="34" charset="0"/>
              </a:defRPr>
            </a:lvl7pPr>
            <a:lvl8pPr marL="1371600" algn="l" rtl="0" fontAlgn="base">
              <a:spcBef>
                <a:spcPct val="0"/>
              </a:spcBef>
              <a:spcAft>
                <a:spcPct val="0"/>
              </a:spcAft>
              <a:defRPr b="1">
                <a:solidFill>
                  <a:schemeClr val="bg1"/>
                </a:solidFill>
                <a:latin typeface="Arial" panose="020B0604020202020204" pitchFamily="34" charset="0"/>
              </a:defRPr>
            </a:lvl8pPr>
            <a:lvl9pPr marL="1828800" algn="l" rtl="0" fontAlgn="base">
              <a:spcBef>
                <a:spcPct val="0"/>
              </a:spcBef>
              <a:spcAft>
                <a:spcPct val="0"/>
              </a:spcAft>
              <a:defRPr b="1">
                <a:solidFill>
                  <a:schemeClr val="bg1"/>
                </a:solidFill>
                <a:latin typeface="Arial" panose="020B0604020202020204" pitchFamily="34" charset="0"/>
              </a:defRPr>
            </a:lvl9pPr>
          </a:lstStyle>
          <a:p>
            <a:r>
              <a:rPr lang="es-ES" dirty="0" smtClean="0">
                <a:solidFill>
                  <a:srgbClr val="FFFFFF"/>
                </a:solidFill>
                <a:latin typeface="Calibri" panose="020F0502020204030204" pitchFamily="34" charset="0"/>
              </a:rPr>
              <a:t>Infraestructura de Datos Espaciales Marinos – DHN Brasil</a:t>
            </a:r>
            <a:endParaRPr lang="es-ES" dirty="0">
              <a:solidFill>
                <a:srgbClr val="FFFFFF"/>
              </a:solidFill>
              <a:latin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692697"/>
            <a:ext cx="7175376" cy="5552766"/>
          </a:xfrm>
          <a:prstGeom prst="rect">
            <a:avLst/>
          </a:prstGeom>
        </p:spPr>
      </p:pic>
    </p:spTree>
    <p:extLst>
      <p:ext uri="{BB962C8B-B14F-4D97-AF65-F5344CB8AC3E}">
        <p14:creationId xmlns:p14="http://schemas.microsoft.com/office/powerpoint/2010/main" val="3441783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Calibri" panose="020F0502020204030204" pitchFamily="34" charset="0"/>
              </a:rPr>
              <a:t>Descubrimiento de Datos Marinos</a:t>
            </a:r>
            <a:endParaRPr lang="es-ES" dirty="0">
              <a:latin typeface="Calibri" panose="020F0502020204030204" pitchFamily="34" charset="0"/>
            </a:endParaRPr>
          </a:p>
        </p:txBody>
      </p:sp>
      <p:sp>
        <p:nvSpPr>
          <p:cNvPr id="3" name="Content Placeholder 2"/>
          <p:cNvSpPr>
            <a:spLocks noGrp="1"/>
          </p:cNvSpPr>
          <p:nvPr>
            <p:ph idx="1"/>
          </p:nvPr>
        </p:nvSpPr>
        <p:spPr>
          <a:xfrm>
            <a:off x="228600" y="805854"/>
            <a:ext cx="8534400" cy="4351338"/>
          </a:xfrm>
        </p:spPr>
        <p:txBody>
          <a:bodyPr/>
          <a:lstStyle/>
          <a:p>
            <a:r>
              <a:rPr lang="es-ES" sz="2400" dirty="0" smtClean="0">
                <a:latin typeface="Calibri" panose="020F0502020204030204" pitchFamily="34" charset="0"/>
              </a:rPr>
              <a:t>2014 – Proyecto piloto para descubrimiento de datos marinos</a:t>
            </a:r>
          </a:p>
          <a:p>
            <a:pPr lvl="1"/>
            <a:r>
              <a:rPr lang="es-ES" altLang="en-US" sz="1800" dirty="0" smtClean="0">
                <a:latin typeface="Calibri" panose="020F0502020204030204" pitchFamily="34" charset="0"/>
              </a:rPr>
              <a:t>Habilitar la búsqueda, descubrimiento y la distribución de datos y servicios</a:t>
            </a:r>
            <a:endParaRPr lang="es-ES" sz="1800" dirty="0" smtClean="0">
              <a:latin typeface="Calibri" panose="020F0502020204030204" pitchFamily="34" charset="0"/>
            </a:endParaRPr>
          </a:p>
          <a:p>
            <a:pPr lvl="1" eaLnBrk="1" hangingPunct="1">
              <a:lnSpc>
                <a:spcPct val="90000"/>
              </a:lnSpc>
            </a:pPr>
            <a:r>
              <a:rPr lang="es-ES" altLang="en-US" sz="1800" dirty="0" smtClean="0">
                <a:latin typeface="Calibri" panose="020F0502020204030204" pitchFamily="34" charset="0"/>
              </a:rPr>
              <a:t>Información hidrográfica/marina usada para formar capas de datos:</a:t>
            </a:r>
          </a:p>
          <a:p>
            <a:pPr lvl="2" eaLnBrk="1" hangingPunct="1">
              <a:lnSpc>
                <a:spcPct val="90000"/>
              </a:lnSpc>
            </a:pPr>
            <a:r>
              <a:rPr lang="es-ES" altLang="en-US" sz="1600" dirty="0" smtClean="0">
                <a:latin typeface="Calibri" panose="020F0502020204030204" pitchFamily="34" charset="0"/>
              </a:rPr>
              <a:t>Limites de cartas</a:t>
            </a:r>
          </a:p>
          <a:p>
            <a:pPr lvl="2" eaLnBrk="1" hangingPunct="1">
              <a:lnSpc>
                <a:spcPct val="90000"/>
              </a:lnSpc>
            </a:pPr>
            <a:r>
              <a:rPr lang="es-ES" altLang="en-US" sz="1600" dirty="0" smtClean="0">
                <a:latin typeface="Calibri" panose="020F0502020204030204" pitchFamily="34" charset="0"/>
              </a:rPr>
              <a:t>Cartas </a:t>
            </a:r>
            <a:r>
              <a:rPr lang="es-ES" altLang="en-US" sz="1600" dirty="0" err="1" smtClean="0">
                <a:latin typeface="Calibri" panose="020F0502020204030204" pitchFamily="34" charset="0"/>
              </a:rPr>
              <a:t>raster</a:t>
            </a:r>
            <a:endParaRPr lang="es-ES" altLang="en-US" sz="1600" dirty="0" smtClean="0">
              <a:latin typeface="Calibri" panose="020F0502020204030204" pitchFamily="34" charset="0"/>
            </a:endParaRPr>
          </a:p>
          <a:p>
            <a:pPr lvl="2" eaLnBrk="1" hangingPunct="1">
              <a:lnSpc>
                <a:spcPct val="90000"/>
              </a:lnSpc>
            </a:pPr>
            <a:r>
              <a:rPr lang="es-ES" altLang="en-US" sz="1600" dirty="0" smtClean="0">
                <a:latin typeface="Calibri" panose="020F0502020204030204" pitchFamily="34" charset="0"/>
              </a:rPr>
              <a:t>Batimetría</a:t>
            </a:r>
          </a:p>
          <a:p>
            <a:pPr lvl="2" eaLnBrk="1" hangingPunct="1">
              <a:lnSpc>
                <a:spcPct val="90000"/>
              </a:lnSpc>
            </a:pPr>
            <a:r>
              <a:rPr lang="es-ES" altLang="en-US" sz="1600" dirty="0" smtClean="0">
                <a:latin typeface="Calibri" panose="020F0502020204030204" pitchFamily="34" charset="0"/>
              </a:rPr>
              <a:t>Línea de costa</a:t>
            </a:r>
          </a:p>
          <a:p>
            <a:pPr lvl="2" eaLnBrk="1" hangingPunct="1">
              <a:lnSpc>
                <a:spcPct val="90000"/>
              </a:lnSpc>
            </a:pPr>
            <a:r>
              <a:rPr lang="es-ES" altLang="en-US" sz="1600" dirty="0" smtClean="0">
                <a:latin typeface="Calibri" panose="020F0502020204030204" pitchFamily="34" charset="0"/>
              </a:rPr>
              <a:t>Ayudas a la navegación</a:t>
            </a:r>
          </a:p>
          <a:p>
            <a:pPr lvl="2" eaLnBrk="1" hangingPunct="1">
              <a:lnSpc>
                <a:spcPct val="90000"/>
              </a:lnSpc>
            </a:pPr>
            <a:r>
              <a:rPr lang="es-ES" altLang="en-US" sz="1600" dirty="0" smtClean="0">
                <a:latin typeface="Calibri" panose="020F0502020204030204" pitchFamily="34" charset="0"/>
              </a:rPr>
              <a:t>Fronteras y limites marinos</a:t>
            </a:r>
          </a:p>
          <a:p>
            <a:pPr lvl="2" eaLnBrk="1" hangingPunct="1">
              <a:lnSpc>
                <a:spcPct val="90000"/>
              </a:lnSpc>
            </a:pPr>
            <a:r>
              <a:rPr lang="es-ES" altLang="en-US" sz="1600" dirty="0" smtClean="0">
                <a:latin typeface="Calibri" panose="020F0502020204030204" pitchFamily="34" charset="0"/>
              </a:rPr>
              <a:t>Obstrucciones y naufragios</a:t>
            </a:r>
          </a:p>
          <a:p>
            <a:pPr lvl="2" eaLnBrk="1" hangingPunct="1">
              <a:lnSpc>
                <a:spcPct val="90000"/>
              </a:lnSpc>
            </a:pPr>
            <a:r>
              <a:rPr lang="es-ES" altLang="en-US" sz="1600" dirty="0" smtClean="0">
                <a:latin typeface="Calibri" panose="020F0502020204030204" pitchFamily="34" charset="0"/>
              </a:rPr>
              <a:t>Otros..</a:t>
            </a:r>
          </a:p>
          <a:p>
            <a:pPr lvl="1">
              <a:lnSpc>
                <a:spcPct val="90000"/>
              </a:lnSpc>
            </a:pPr>
            <a:r>
              <a:rPr lang="es-ES" sz="1800" dirty="0" smtClean="0">
                <a:latin typeface="Calibri" panose="020F0502020204030204" pitchFamily="34" charset="0"/>
              </a:rPr>
              <a:t>Implementación de una tecnología para mapas web usando servicios OGC</a:t>
            </a:r>
          </a:p>
          <a:p>
            <a:pPr lvl="2"/>
            <a:r>
              <a:rPr lang="es-ES" sz="1600" dirty="0" smtClean="0">
                <a:latin typeface="Calibri" panose="020F0502020204030204" pitchFamily="34" charset="0"/>
              </a:rPr>
              <a:t>WMS (Web </a:t>
            </a:r>
            <a:r>
              <a:rPr lang="es-ES" sz="1600" dirty="0" err="1" smtClean="0">
                <a:latin typeface="Calibri" panose="020F0502020204030204" pitchFamily="34" charset="0"/>
              </a:rPr>
              <a:t>Map</a:t>
            </a:r>
            <a:r>
              <a:rPr lang="es-ES" sz="1600" dirty="0" smtClean="0">
                <a:latin typeface="Calibri" panose="020F0502020204030204" pitchFamily="34" charset="0"/>
              </a:rPr>
              <a:t> </a:t>
            </a:r>
            <a:r>
              <a:rPr lang="es-ES" sz="1600" dirty="0" err="1" smtClean="0">
                <a:latin typeface="Calibri" panose="020F0502020204030204" pitchFamily="34" charset="0"/>
              </a:rPr>
              <a:t>Service</a:t>
            </a:r>
            <a:r>
              <a:rPr lang="es-ES" sz="1600" dirty="0" smtClean="0">
                <a:latin typeface="Calibri" panose="020F0502020204030204" pitchFamily="34" charset="0"/>
              </a:rPr>
              <a:t>): Navegación en los mapas</a:t>
            </a:r>
          </a:p>
          <a:p>
            <a:pPr lvl="2"/>
            <a:r>
              <a:rPr lang="es-ES" sz="1600" dirty="0" smtClean="0">
                <a:latin typeface="Calibri" panose="020F0502020204030204" pitchFamily="34" charset="0"/>
              </a:rPr>
              <a:t>WFS (Web </a:t>
            </a:r>
            <a:r>
              <a:rPr lang="es-ES" sz="1600" dirty="0" err="1" smtClean="0">
                <a:latin typeface="Calibri" panose="020F0502020204030204" pitchFamily="34" charset="0"/>
              </a:rPr>
              <a:t>Feature</a:t>
            </a:r>
            <a:r>
              <a:rPr lang="es-ES" sz="1600" dirty="0" smtClean="0">
                <a:latin typeface="Calibri" panose="020F0502020204030204" pitchFamily="34" charset="0"/>
              </a:rPr>
              <a:t> </a:t>
            </a:r>
            <a:r>
              <a:rPr lang="es-ES" sz="1600" dirty="0" err="1" smtClean="0">
                <a:latin typeface="Calibri" panose="020F0502020204030204" pitchFamily="34" charset="0"/>
              </a:rPr>
              <a:t>Service</a:t>
            </a:r>
            <a:r>
              <a:rPr lang="es-ES" sz="1600" dirty="0" smtClean="0">
                <a:latin typeface="Calibri" panose="020F0502020204030204" pitchFamily="34" charset="0"/>
              </a:rPr>
              <a:t>): Consulta y descarga de objetos</a:t>
            </a:r>
          </a:p>
          <a:p>
            <a:pPr lvl="2"/>
            <a:r>
              <a:rPr lang="es-ES" sz="1600" dirty="0" smtClean="0">
                <a:latin typeface="Calibri" panose="020F0502020204030204" pitchFamily="34" charset="0"/>
              </a:rPr>
              <a:t>WCS (Web </a:t>
            </a:r>
            <a:r>
              <a:rPr lang="es-ES" sz="1600" dirty="0" err="1" smtClean="0">
                <a:latin typeface="Calibri" panose="020F0502020204030204" pitchFamily="34" charset="0"/>
              </a:rPr>
              <a:t>Coverage</a:t>
            </a:r>
            <a:r>
              <a:rPr lang="es-ES" sz="1600" dirty="0" smtClean="0">
                <a:latin typeface="Calibri" panose="020F0502020204030204" pitchFamily="34" charset="0"/>
              </a:rPr>
              <a:t> </a:t>
            </a:r>
            <a:r>
              <a:rPr lang="es-ES" sz="1600" dirty="0" err="1" smtClean="0">
                <a:latin typeface="Calibri" panose="020F0502020204030204" pitchFamily="34" charset="0"/>
              </a:rPr>
              <a:t>Service</a:t>
            </a:r>
            <a:r>
              <a:rPr lang="es-ES" sz="1600" dirty="0" smtClean="0">
                <a:latin typeface="Calibri" panose="020F0502020204030204" pitchFamily="34" charset="0"/>
              </a:rPr>
              <a:t>): Descarga de datos de batimetría </a:t>
            </a:r>
          </a:p>
          <a:p>
            <a:pPr lvl="1"/>
            <a:r>
              <a:rPr lang="es-ES" sz="1800" dirty="0" smtClean="0">
                <a:latin typeface="Calibri" panose="020F0502020204030204" pitchFamily="34" charset="0"/>
              </a:rPr>
              <a:t>Accesible por medio de cualquier aplicación cliente complaciente con OGC</a:t>
            </a:r>
          </a:p>
          <a:p>
            <a:pPr lvl="1"/>
            <a:r>
              <a:rPr lang="es-ES" sz="1800" dirty="0" smtClean="0">
                <a:latin typeface="Calibri" panose="020F0502020204030204" pitchFamily="34" charset="0"/>
              </a:rPr>
              <a:t>Atiende una diversa gama de necesidades</a:t>
            </a:r>
            <a:endParaRPr lang="es-ES" sz="1800" dirty="0">
              <a:latin typeface="Calibri" panose="020F0502020204030204" pitchFamily="34" charset="0"/>
            </a:endParaRPr>
          </a:p>
        </p:txBody>
      </p:sp>
    </p:spTree>
    <p:extLst>
      <p:ext uri="{BB962C8B-B14F-4D97-AF65-F5344CB8AC3E}">
        <p14:creationId xmlns:p14="http://schemas.microsoft.com/office/powerpoint/2010/main" val="1170013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Calibri" panose="020F0502020204030204" pitchFamily="34" charset="0"/>
              </a:rPr>
              <a:t>Descubrimiento de Datos Marinos (Proyecto Piloto)</a:t>
            </a:r>
            <a:endParaRPr lang="es-ES" dirty="0">
              <a:latin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692702"/>
            <a:ext cx="7246892" cy="5598545"/>
          </a:xfrm>
          <a:prstGeom prst="rect">
            <a:avLst/>
          </a:prstGeom>
        </p:spPr>
      </p:pic>
    </p:spTree>
    <p:extLst>
      <p:ext uri="{BB962C8B-B14F-4D97-AF65-F5344CB8AC3E}">
        <p14:creationId xmlns:p14="http://schemas.microsoft.com/office/powerpoint/2010/main" val="1319629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Calibri" panose="020F0502020204030204" pitchFamily="34" charset="0"/>
              </a:rPr>
              <a:t>Uso de la información marina mas allá de las cartas náuticas</a:t>
            </a:r>
            <a:endParaRPr lang="es-ES" dirty="0">
              <a:latin typeface="Calibri" panose="020F0502020204030204" pitchFamily="34" charset="0"/>
            </a:endParaRPr>
          </a:p>
        </p:txBody>
      </p:sp>
      <p:sp>
        <p:nvSpPr>
          <p:cNvPr id="3" name="Content Placeholder 2"/>
          <p:cNvSpPr>
            <a:spLocks noGrp="1"/>
          </p:cNvSpPr>
          <p:nvPr>
            <p:ph idx="1"/>
          </p:nvPr>
        </p:nvSpPr>
        <p:spPr>
          <a:xfrm>
            <a:off x="628653" y="906462"/>
            <a:ext cx="7886700" cy="4351338"/>
          </a:xfrm>
        </p:spPr>
        <p:txBody>
          <a:bodyPr/>
          <a:lstStyle/>
          <a:p>
            <a:r>
              <a:rPr lang="es-ES" dirty="0" smtClean="0">
                <a:latin typeface="Calibri" panose="020F0502020204030204" pitchFamily="34" charset="0"/>
              </a:rPr>
              <a:t>Maximizar el uso de la información marina</a:t>
            </a:r>
          </a:p>
          <a:p>
            <a:r>
              <a:rPr lang="es-ES" dirty="0" smtClean="0">
                <a:latin typeface="Calibri" panose="020F0502020204030204" pitchFamily="34" charset="0"/>
              </a:rPr>
              <a:t>Uso de la misma información para satisfacer otras aplicaciones</a:t>
            </a:r>
          </a:p>
          <a:p>
            <a:pPr lvl="1"/>
            <a:r>
              <a:rPr lang="es-ES" dirty="0" smtClean="0">
                <a:latin typeface="Calibri" panose="020F0502020204030204" pitchFamily="34" charset="0"/>
              </a:rPr>
              <a:t>Defensa</a:t>
            </a:r>
          </a:p>
          <a:p>
            <a:pPr lvl="1"/>
            <a:r>
              <a:rPr lang="es-ES" dirty="0" smtClean="0">
                <a:latin typeface="Calibri" panose="020F0502020204030204" pitchFamily="34" charset="0"/>
              </a:rPr>
              <a:t>Administración de la zona costera</a:t>
            </a:r>
          </a:p>
          <a:p>
            <a:pPr lvl="1"/>
            <a:r>
              <a:rPr lang="es-ES" dirty="0" smtClean="0">
                <a:latin typeface="Calibri" panose="020F0502020204030204" pitchFamily="34" charset="0"/>
              </a:rPr>
              <a:t>Estudios ambientales</a:t>
            </a:r>
          </a:p>
          <a:p>
            <a:pPr lvl="1"/>
            <a:r>
              <a:rPr lang="es-ES" dirty="0" smtClean="0">
                <a:latin typeface="Calibri" panose="020F0502020204030204" pitchFamily="34" charset="0"/>
              </a:rPr>
              <a:t>Pesca</a:t>
            </a:r>
          </a:p>
          <a:p>
            <a:pPr lvl="1"/>
            <a:r>
              <a:rPr lang="es-ES" dirty="0" smtClean="0">
                <a:latin typeface="Calibri" panose="020F0502020204030204" pitchFamily="34" charset="0"/>
              </a:rPr>
              <a:t>Administración de recursos naturales</a:t>
            </a:r>
          </a:p>
          <a:p>
            <a:pPr lvl="1"/>
            <a:r>
              <a:rPr lang="es-ES" dirty="0" smtClean="0">
                <a:latin typeface="Calibri" panose="020F0502020204030204" pitchFamily="34" charset="0"/>
              </a:rPr>
              <a:t>Modelos de inundación</a:t>
            </a:r>
            <a:endParaRPr lang="es-ES" dirty="0">
              <a:latin typeface="Calibri" panose="020F0502020204030204" pitchFamily="34" charset="0"/>
            </a:endParaRPr>
          </a:p>
        </p:txBody>
      </p:sp>
    </p:spTree>
    <p:extLst>
      <p:ext uri="{BB962C8B-B14F-4D97-AF65-F5344CB8AC3E}">
        <p14:creationId xmlns:p14="http://schemas.microsoft.com/office/powerpoint/2010/main" val="1538482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Calibri" panose="020F0502020204030204" pitchFamily="34" charset="0"/>
              </a:rPr>
              <a:t>Levantamientos Autónomos</a:t>
            </a:r>
            <a:endParaRPr lang="es-ES" dirty="0">
              <a:latin typeface="Calibri" panose="020F0502020204030204" pitchFamily="34" charset="0"/>
            </a:endParaRPr>
          </a:p>
        </p:txBody>
      </p:sp>
      <p:sp>
        <p:nvSpPr>
          <p:cNvPr id="3" name="Content Placeholder 2"/>
          <p:cNvSpPr>
            <a:spLocks noGrp="1"/>
          </p:cNvSpPr>
          <p:nvPr>
            <p:ph idx="1"/>
          </p:nvPr>
        </p:nvSpPr>
        <p:spPr>
          <a:xfrm>
            <a:off x="457200" y="620689"/>
            <a:ext cx="8229600" cy="2448272"/>
          </a:xfrm>
        </p:spPr>
        <p:txBody>
          <a:bodyPr/>
          <a:lstStyle/>
          <a:p>
            <a:r>
              <a:rPr lang="es-ES" sz="1900" dirty="0" smtClean="0">
                <a:latin typeface="Calibri" panose="020F0502020204030204" pitchFamily="34" charset="0"/>
              </a:rPr>
              <a:t>La disponibilidad de plataformas autónomas de levantamiento se incremento dramáticamente durante los pasados 5 años y continuara aumentando</a:t>
            </a:r>
          </a:p>
          <a:p>
            <a:pPr lvl="1"/>
            <a:r>
              <a:rPr lang="es-ES" sz="1600" dirty="0" smtClean="0">
                <a:latin typeface="Calibri" panose="020F0502020204030204" pitchFamily="34" charset="0"/>
              </a:rPr>
              <a:t>No únicamente los </a:t>
            </a:r>
            <a:r>
              <a:rPr lang="es-ES" sz="1600" dirty="0" err="1" smtClean="0">
                <a:latin typeface="Calibri" panose="020F0502020204030204" pitchFamily="34" charset="0"/>
              </a:rPr>
              <a:t>AUVs</a:t>
            </a:r>
            <a:r>
              <a:rPr lang="es-ES" sz="1600" dirty="0" smtClean="0">
                <a:latin typeface="Calibri" panose="020F0502020204030204" pitchFamily="34" charset="0"/>
              </a:rPr>
              <a:t>, también los </a:t>
            </a:r>
            <a:r>
              <a:rPr lang="es-ES" sz="1600" dirty="0" err="1" smtClean="0">
                <a:latin typeface="Calibri" panose="020F0502020204030204" pitchFamily="34" charset="0"/>
              </a:rPr>
              <a:t>USVs</a:t>
            </a:r>
            <a:endParaRPr lang="es-ES" sz="1600" dirty="0" smtClean="0">
              <a:latin typeface="Calibri" panose="020F0502020204030204" pitchFamily="34" charset="0"/>
            </a:endParaRPr>
          </a:p>
          <a:p>
            <a:pPr lvl="1"/>
            <a:endParaRPr lang="es-ES" sz="1600" dirty="0" smtClean="0">
              <a:latin typeface="Calibri" panose="020F0502020204030204" pitchFamily="34" charset="0"/>
            </a:endParaRPr>
          </a:p>
          <a:p>
            <a:r>
              <a:rPr lang="es-ES" sz="1900" dirty="0" smtClean="0">
                <a:latin typeface="Calibri" panose="020F0502020204030204" pitchFamily="34" charset="0"/>
              </a:rPr>
              <a:t>Los beneficios potenciales son claros – bajo capital y costos de operación, rápido despliegue/recuperación y la habilidad de trabajar cerca del objetivo</a:t>
            </a:r>
            <a:endParaRPr lang="es-ES" sz="1900" dirty="0">
              <a:latin typeface="Calibri" panose="020F0502020204030204" pitchFamily="34" charset="0"/>
            </a:endParaRPr>
          </a:p>
        </p:txBody>
      </p:sp>
      <p:sp>
        <p:nvSpPr>
          <p:cNvPr id="4" name="Content Placeholder 2"/>
          <p:cNvSpPr txBox="1">
            <a:spLocks/>
          </p:cNvSpPr>
          <p:nvPr/>
        </p:nvSpPr>
        <p:spPr>
          <a:xfrm>
            <a:off x="467544" y="2996952"/>
            <a:ext cx="4752528" cy="2448272"/>
          </a:xfrm>
          <a:prstGeom prst="rect">
            <a:avLst/>
          </a:prstGeom>
        </p:spPr>
        <p:txBody>
          <a:bodyPr/>
          <a:lstStyle>
            <a:lvl1pPr marL="342900" indent="-342900" algn="l" rtl="0" fontAlgn="base">
              <a:spcBef>
                <a:spcPct val="20000"/>
              </a:spcBef>
              <a:spcAft>
                <a:spcPct val="0"/>
              </a:spcAft>
              <a:buChar char="•"/>
              <a:defRPr sz="2800">
                <a:solidFill>
                  <a:srgbClr val="004D83"/>
                </a:solidFill>
                <a:latin typeface="+mn-lt"/>
                <a:ea typeface="+mn-ea"/>
                <a:cs typeface="+mn-cs"/>
              </a:defRPr>
            </a:lvl1pPr>
            <a:lvl2pPr marL="742950" indent="-285750" algn="l" rtl="0" fontAlgn="base">
              <a:spcBef>
                <a:spcPct val="20000"/>
              </a:spcBef>
              <a:spcAft>
                <a:spcPct val="0"/>
              </a:spcAft>
              <a:buChar char="–"/>
              <a:defRPr sz="2400">
                <a:solidFill>
                  <a:srgbClr val="004D83"/>
                </a:solidFill>
                <a:latin typeface="+mn-lt"/>
              </a:defRPr>
            </a:lvl2pPr>
            <a:lvl3pPr marL="1143000" indent="-228600" algn="l" rtl="0" fontAlgn="base">
              <a:spcBef>
                <a:spcPct val="20000"/>
              </a:spcBef>
              <a:spcAft>
                <a:spcPct val="0"/>
              </a:spcAft>
              <a:buChar char="•"/>
              <a:defRPr sz="2000">
                <a:solidFill>
                  <a:srgbClr val="004D83"/>
                </a:solidFill>
                <a:latin typeface="+mn-lt"/>
              </a:defRPr>
            </a:lvl3pPr>
            <a:lvl4pPr marL="1600200" indent="-228600" algn="l" rtl="0" fontAlgn="base">
              <a:spcBef>
                <a:spcPct val="20000"/>
              </a:spcBef>
              <a:spcAft>
                <a:spcPct val="0"/>
              </a:spcAft>
              <a:buChar char="–"/>
              <a:defRPr>
                <a:solidFill>
                  <a:srgbClr val="004D83"/>
                </a:solidFill>
                <a:latin typeface="+mn-lt"/>
              </a:defRPr>
            </a:lvl4pPr>
            <a:lvl5pPr marL="2057400" indent="-228600" algn="l" rtl="0" fontAlgn="base">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s-ES" sz="1900" kern="0" dirty="0" smtClean="0">
                <a:latin typeface="Calibri" panose="020F0502020204030204" pitchFamily="34" charset="0"/>
              </a:rPr>
              <a:t>Actualmente la plataforma es enviada a una misión pre-definida para recolectar datos, los cuales son almacenados internamente hasta que son recuperados y después procesados</a:t>
            </a:r>
          </a:p>
          <a:p>
            <a:endParaRPr lang="es-ES" sz="1900" kern="0" dirty="0" smtClean="0">
              <a:latin typeface="Calibri" panose="020F0502020204030204" pitchFamily="34" charset="0"/>
            </a:endParaRPr>
          </a:p>
          <a:p>
            <a:r>
              <a:rPr lang="es-ES" sz="1900" kern="0" dirty="0" smtClean="0">
                <a:latin typeface="Calibri" panose="020F0502020204030204" pitchFamily="34" charset="0"/>
              </a:rPr>
              <a:t>Mientras que las fuentes de energía extienden los tiempos de las operaciones, poco se ha hecho para corregir el cuello de botella de los datos</a:t>
            </a:r>
            <a:endParaRPr lang="es-ES" sz="1900" kern="0" dirty="0">
              <a:latin typeface="Calibri" panose="020F0502020204030204" pitchFamily="34" charset="0"/>
            </a:endParaRP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458" y="3861054"/>
            <a:ext cx="3624602" cy="224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906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0"/>
            <a:ext cx="7391400" cy="457200"/>
          </a:xfrm>
        </p:spPr>
        <p:txBody>
          <a:bodyPr/>
          <a:lstStyle/>
          <a:p>
            <a:r>
              <a:rPr lang="es-ES" dirty="0">
                <a:latin typeface="Calibri" panose="020F0502020204030204" pitchFamily="34" charset="0"/>
              </a:rPr>
              <a:t>Uso de la información marina mas allá de las cartas náuticas</a:t>
            </a:r>
            <a:endParaRPr lang="en-CA" dirty="0">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29700"/>
            <a:ext cx="7848600" cy="4480500"/>
          </a:xfrm>
          <a:prstGeom prst="rect">
            <a:avLst/>
          </a:prstGeom>
        </p:spPr>
      </p:pic>
    </p:spTree>
    <p:extLst>
      <p:ext uri="{BB962C8B-B14F-4D97-AF65-F5344CB8AC3E}">
        <p14:creationId xmlns:p14="http://schemas.microsoft.com/office/powerpoint/2010/main" val="2614486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smtClean="0"/>
              <a:t>CARIS HIPS and SIPS</a:t>
            </a:r>
            <a:endParaRPr lang="en-US" altLang="en-US" dirty="0"/>
          </a:p>
        </p:txBody>
      </p:sp>
      <p:sp>
        <p:nvSpPr>
          <p:cNvPr id="51203" name="Rectangle 3"/>
          <p:cNvSpPr>
            <a:spLocks noGrp="1" noChangeArrowheads="1"/>
          </p:cNvSpPr>
          <p:nvPr>
            <p:ph type="body"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dirty="0" smtClean="0"/>
              <a:t>HIPS and SIPS 9.0</a:t>
            </a:r>
          </a:p>
          <a:p>
            <a:r>
              <a:rPr lang="en-US" altLang="en-US" dirty="0" smtClean="0"/>
              <a:t>HIPS and SIPS 9.1</a:t>
            </a:r>
          </a:p>
        </p:txBody>
      </p:sp>
      <p:sp>
        <p:nvSpPr>
          <p:cNvPr id="51204" name="Text Box 4"/>
          <p:cNvSpPr txBox="1">
            <a:spLocks noChangeArrowheads="1"/>
          </p:cNvSpPr>
          <p:nvPr/>
        </p:nvSpPr>
        <p:spPr bwMode="auto">
          <a:xfrm>
            <a:off x="457200" y="762000"/>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sz="2800" b="1" dirty="0" err="1" smtClean="0">
                <a:solidFill>
                  <a:srgbClr val="004D83"/>
                </a:solidFill>
              </a:rPr>
              <a:t>Nuevas</a:t>
            </a:r>
            <a:r>
              <a:rPr lang="en-CA" altLang="en-US" sz="2800" b="1" dirty="0" smtClean="0">
                <a:solidFill>
                  <a:srgbClr val="004D83"/>
                </a:solidFill>
              </a:rPr>
              <a:t> </a:t>
            </a:r>
            <a:r>
              <a:rPr lang="en-CA" altLang="en-US" sz="2800" b="1" dirty="0" err="1" smtClean="0">
                <a:solidFill>
                  <a:srgbClr val="004D83"/>
                </a:solidFill>
              </a:rPr>
              <a:t>herramientas</a:t>
            </a:r>
            <a:endParaRPr lang="en-CA" altLang="en-US" sz="2800" b="1" dirty="0">
              <a:solidFill>
                <a:srgbClr val="004D83"/>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HIPS and SIPS 9.0 </a:t>
            </a:r>
            <a:endParaRPr lang="es-ES_tradnl" dirty="0"/>
          </a:p>
        </p:txBody>
      </p:sp>
      <p:sp>
        <p:nvSpPr>
          <p:cNvPr id="5" name="Content Placeholder 4"/>
          <p:cNvSpPr>
            <a:spLocks noGrp="1"/>
          </p:cNvSpPr>
          <p:nvPr>
            <p:ph idx="1"/>
          </p:nvPr>
        </p:nvSpPr>
        <p:spPr>
          <a:xfrm>
            <a:off x="381000" y="889000"/>
            <a:ext cx="5334000" cy="5588000"/>
          </a:xfrm>
        </p:spPr>
        <p:txBody>
          <a:bodyPr/>
          <a:lstStyle/>
          <a:p>
            <a:r>
              <a:rPr lang="es-ES_tradnl" sz="2400" dirty="0" smtClean="0"/>
              <a:t>HIPS 9.0.3 a 9.0.11</a:t>
            </a:r>
          </a:p>
          <a:p>
            <a:pPr lvl="1"/>
            <a:r>
              <a:rPr lang="es-ES_tradnl" sz="2000" dirty="0" smtClean="0"/>
              <a:t>Incertidumbre de batimetría en tiempo real para</a:t>
            </a:r>
          </a:p>
          <a:p>
            <a:pPr lvl="1"/>
            <a:r>
              <a:rPr lang="es-ES_tradnl" sz="2000" dirty="0" smtClean="0"/>
              <a:t>WCI de R2Sonic desde </a:t>
            </a:r>
            <a:r>
              <a:rPr lang="es-ES_tradnl" sz="2000" dirty="0" err="1" smtClean="0"/>
              <a:t>Hypack</a:t>
            </a:r>
            <a:r>
              <a:rPr lang="es-ES_tradnl" sz="2000" dirty="0" smtClean="0"/>
              <a:t> (9.0.5)</a:t>
            </a:r>
          </a:p>
          <a:p>
            <a:pPr lvl="1"/>
            <a:r>
              <a:rPr lang="es-ES_tradnl" sz="2000" dirty="0" smtClean="0"/>
              <a:t> Exportar a formato STL para impresiones en 3D (9.0.11)</a:t>
            </a:r>
          </a:p>
        </p:txBody>
      </p:sp>
      <p:pic>
        <p:nvPicPr>
          <p:cNvPr id="18434" name="Picture 2" descr="http://www.caris.com/calendar/contest/images/3Dmodel.jpg"/>
          <p:cNvPicPr>
            <a:picLocks noChangeAspect="1" noChangeArrowheads="1"/>
          </p:cNvPicPr>
          <p:nvPr/>
        </p:nvPicPr>
        <p:blipFill>
          <a:blip r:embed="rId3" cstate="print"/>
          <a:srcRect/>
          <a:stretch>
            <a:fillRect/>
          </a:stretch>
        </p:blipFill>
        <p:spPr bwMode="auto">
          <a:xfrm>
            <a:off x="5867400" y="1600207"/>
            <a:ext cx="3009900" cy="3207831"/>
          </a:xfrm>
          <a:prstGeom prst="rect">
            <a:avLst/>
          </a:prstGeom>
          <a:noFill/>
        </p:spPr>
      </p:pic>
      <p:sp>
        <p:nvSpPr>
          <p:cNvPr id="6" name="TextBox 5"/>
          <p:cNvSpPr txBox="1"/>
          <p:nvPr/>
        </p:nvSpPr>
        <p:spPr>
          <a:xfrm>
            <a:off x="5791200" y="4851400"/>
            <a:ext cx="3124200" cy="400110"/>
          </a:xfrm>
          <a:prstGeom prst="rect">
            <a:avLst/>
          </a:prstGeom>
          <a:noFill/>
        </p:spPr>
        <p:txBody>
          <a:bodyPr wrap="square" rtlCol="0">
            <a:spAutoFit/>
          </a:bodyPr>
          <a:lstStyle/>
          <a:p>
            <a:pPr algn="ctr"/>
            <a:r>
              <a:rPr lang="es-ES_tradnl" sz="1000" b="1" dirty="0" smtClean="0">
                <a:solidFill>
                  <a:srgbClr val="002060"/>
                </a:solidFill>
              </a:rPr>
              <a:t>Impresión en 3D del HMS </a:t>
            </a:r>
            <a:r>
              <a:rPr lang="es-ES_tradnl" sz="1000" b="1" dirty="0" err="1" smtClean="0">
                <a:solidFill>
                  <a:srgbClr val="002060"/>
                </a:solidFill>
              </a:rPr>
              <a:t>Erebus</a:t>
            </a:r>
            <a:r>
              <a:rPr lang="es-ES_tradnl" sz="1000" b="1" dirty="0" smtClean="0">
                <a:solidFill>
                  <a:srgbClr val="002060"/>
                </a:solidFill>
              </a:rPr>
              <a:t> 3D – </a:t>
            </a:r>
            <a:r>
              <a:rPr lang="es-ES_tradnl" sz="1000" b="1" dirty="0" err="1" smtClean="0">
                <a:solidFill>
                  <a:srgbClr val="002060"/>
                </a:solidFill>
              </a:rPr>
              <a:t>Fisheries</a:t>
            </a:r>
            <a:r>
              <a:rPr lang="es-ES_tradnl" sz="1000" b="1" dirty="0" smtClean="0">
                <a:solidFill>
                  <a:srgbClr val="002060"/>
                </a:solidFill>
              </a:rPr>
              <a:t> and </a:t>
            </a:r>
            <a:r>
              <a:rPr lang="es-ES_tradnl" sz="1000" b="1" dirty="0" err="1" smtClean="0">
                <a:solidFill>
                  <a:srgbClr val="002060"/>
                </a:solidFill>
              </a:rPr>
              <a:t>Oceans</a:t>
            </a:r>
            <a:r>
              <a:rPr lang="es-ES_tradnl" sz="1000" b="1" dirty="0" smtClean="0">
                <a:solidFill>
                  <a:srgbClr val="002060"/>
                </a:solidFill>
              </a:rPr>
              <a:t> </a:t>
            </a:r>
            <a:r>
              <a:rPr lang="es-ES_tradnl" sz="1000" b="1" dirty="0" err="1" smtClean="0">
                <a:solidFill>
                  <a:srgbClr val="002060"/>
                </a:solidFill>
              </a:rPr>
              <a:t>Canada</a:t>
            </a:r>
            <a:r>
              <a:rPr lang="es-ES_tradnl" sz="1000" b="1" dirty="0" smtClean="0">
                <a:solidFill>
                  <a:srgbClr val="002060"/>
                </a:solidFill>
              </a:rPr>
              <a:t>, CARIS y TECTERRA</a:t>
            </a:r>
            <a:endParaRPr lang="es-ES_tradnl" sz="1000" b="1" dirty="0">
              <a:solidFill>
                <a:srgbClr val="002060"/>
              </a:solidFill>
            </a:endParaRPr>
          </a:p>
        </p:txBody>
      </p:sp>
    </p:spTree>
    <p:extLst>
      <p:ext uri="{BB962C8B-B14F-4D97-AF65-F5344CB8AC3E}">
        <p14:creationId xmlns:p14="http://schemas.microsoft.com/office/powerpoint/2010/main" val="2813727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HIPS and SIPS 9.0</a:t>
            </a:r>
            <a:endParaRPr lang="es-ES_tradnl" dirty="0"/>
          </a:p>
        </p:txBody>
      </p:sp>
      <p:sp>
        <p:nvSpPr>
          <p:cNvPr id="5" name="Content Placeholder 4"/>
          <p:cNvSpPr>
            <a:spLocks noGrp="1"/>
          </p:cNvSpPr>
          <p:nvPr>
            <p:ph idx="1"/>
          </p:nvPr>
        </p:nvSpPr>
        <p:spPr>
          <a:xfrm>
            <a:off x="381000" y="889000"/>
            <a:ext cx="8305800" cy="5588000"/>
          </a:xfrm>
        </p:spPr>
        <p:txBody>
          <a:bodyPr/>
          <a:lstStyle/>
          <a:p>
            <a:r>
              <a:rPr lang="es-ES_tradnl" sz="2400" dirty="0" smtClean="0"/>
              <a:t>Visualización de múltiple sensores en </a:t>
            </a:r>
            <a:r>
              <a:rPr lang="es-ES_tradnl" sz="2400" dirty="0" err="1" smtClean="0"/>
              <a:t>Attitude</a:t>
            </a:r>
            <a:r>
              <a:rPr lang="es-ES_tradnl" sz="2400" dirty="0" smtClean="0"/>
              <a:t> Editor (9.0.13)</a:t>
            </a:r>
          </a:p>
          <a:p>
            <a:pPr lvl="1"/>
            <a:r>
              <a:rPr lang="es-ES_tradnl" sz="2000" dirty="0" smtClean="0"/>
              <a:t>Mostrar colores, </a:t>
            </a:r>
            <a:r>
              <a:rPr lang="es-ES_tradnl" sz="2000" dirty="0" err="1" smtClean="0"/>
              <a:t>tooltips</a:t>
            </a:r>
            <a:endParaRPr lang="es-ES_tradnl" sz="2000" dirty="0" smtClean="0"/>
          </a:p>
          <a:p>
            <a:pPr lvl="1"/>
            <a:r>
              <a:rPr lang="es-ES_tradnl" sz="2000" dirty="0" err="1" smtClean="0"/>
              <a:t>Overplot</a:t>
            </a:r>
            <a:r>
              <a:rPr lang="es-ES_tradnl" sz="2000" dirty="0" smtClean="0"/>
              <a:t>/</a:t>
            </a:r>
            <a:r>
              <a:rPr lang="es-ES_tradnl" sz="2000" dirty="0" err="1" smtClean="0"/>
              <a:t>fixed</a:t>
            </a:r>
            <a:r>
              <a:rPr lang="es-ES_tradnl" sz="2000" dirty="0" smtClean="0"/>
              <a:t> </a:t>
            </a:r>
            <a:r>
              <a:rPr lang="es-ES_tradnl" sz="2000" dirty="0" err="1" smtClean="0"/>
              <a:t>scale</a:t>
            </a:r>
            <a:endParaRPr lang="es-ES_tradnl" sz="2000" dirty="0" smtClean="0"/>
          </a:p>
        </p:txBody>
      </p:sp>
      <p:pic>
        <p:nvPicPr>
          <p:cNvPr id="6" name="Picture 2"/>
          <p:cNvPicPr>
            <a:picLocks noChangeAspect="1" noChangeArrowheads="1"/>
          </p:cNvPicPr>
          <p:nvPr/>
        </p:nvPicPr>
        <p:blipFill>
          <a:blip r:embed="rId3" cstate="print"/>
          <a:srcRect/>
          <a:stretch>
            <a:fillRect/>
          </a:stretch>
        </p:blipFill>
        <p:spPr bwMode="auto">
          <a:xfrm>
            <a:off x="1905004" y="2420893"/>
            <a:ext cx="5057775" cy="3495675"/>
          </a:xfrm>
          <a:prstGeom prst="rect">
            <a:avLst/>
          </a:prstGeom>
          <a:noFill/>
          <a:ln w="9525">
            <a:noFill/>
            <a:miter lim="800000"/>
            <a:headEnd/>
            <a:tailEnd/>
          </a:ln>
          <a:effectLst/>
        </p:spPr>
      </p:pic>
    </p:spTree>
    <p:extLst>
      <p:ext uri="{BB962C8B-B14F-4D97-AF65-F5344CB8AC3E}">
        <p14:creationId xmlns:p14="http://schemas.microsoft.com/office/powerpoint/2010/main" val="3387584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HIPS and SIPS 9.0</a:t>
            </a:r>
            <a:endParaRPr lang="es-ES_tradnl" dirty="0"/>
          </a:p>
        </p:txBody>
      </p:sp>
      <p:sp>
        <p:nvSpPr>
          <p:cNvPr id="5" name="Content Placeholder 4"/>
          <p:cNvSpPr>
            <a:spLocks noGrp="1"/>
          </p:cNvSpPr>
          <p:nvPr>
            <p:ph idx="1"/>
          </p:nvPr>
        </p:nvSpPr>
        <p:spPr>
          <a:xfrm>
            <a:off x="381000" y="889000"/>
            <a:ext cx="8305800" cy="5588000"/>
          </a:xfrm>
        </p:spPr>
        <p:txBody>
          <a:bodyPr/>
          <a:lstStyle/>
          <a:p>
            <a:r>
              <a:rPr lang="es-ES_tradnl" sz="2400" dirty="0" smtClean="0"/>
              <a:t>Nueva visualización para </a:t>
            </a:r>
            <a:r>
              <a:rPr lang="es-ES_tradnl" sz="2400" dirty="0" err="1" smtClean="0"/>
              <a:t>Side</a:t>
            </a:r>
            <a:r>
              <a:rPr lang="es-ES_tradnl" sz="2400" dirty="0" smtClean="0"/>
              <a:t> </a:t>
            </a:r>
            <a:r>
              <a:rPr lang="es-ES_tradnl" sz="2400" dirty="0" err="1" smtClean="0"/>
              <a:t>Scan</a:t>
            </a:r>
            <a:r>
              <a:rPr lang="es-ES_tradnl" sz="2400" dirty="0" smtClean="0"/>
              <a:t> Editor (9.0.14)</a:t>
            </a:r>
          </a:p>
          <a:p>
            <a:pPr lvl="1"/>
            <a:r>
              <a:rPr lang="es-ES_tradnl" sz="2000" dirty="0" smtClean="0"/>
              <a:t>Soporte para pan/zoom en el </a:t>
            </a:r>
            <a:r>
              <a:rPr lang="es-ES_tradnl" sz="2000" dirty="0" err="1" smtClean="0"/>
              <a:t>waterfall</a:t>
            </a:r>
            <a:endParaRPr lang="es-ES_tradnl" sz="2000" dirty="0" smtClean="0"/>
          </a:p>
          <a:p>
            <a:pPr lvl="1"/>
            <a:r>
              <a:rPr lang="es-ES_tradnl" sz="2000" dirty="0" smtClean="0"/>
              <a:t>Activar/desactivar babor/estribor</a:t>
            </a:r>
          </a:p>
          <a:p>
            <a:pPr lvl="1"/>
            <a:r>
              <a:rPr lang="es-ES_tradnl" sz="2000" dirty="0" smtClean="0"/>
              <a:t>Nuevos colores de mapa</a:t>
            </a:r>
          </a:p>
        </p:txBody>
      </p:sp>
      <p:pic>
        <p:nvPicPr>
          <p:cNvPr id="7" name="Picture 2"/>
          <p:cNvPicPr>
            <a:picLocks noChangeAspect="1" noChangeArrowheads="1"/>
          </p:cNvPicPr>
          <p:nvPr/>
        </p:nvPicPr>
        <p:blipFill>
          <a:blip r:embed="rId3" cstate="print"/>
          <a:srcRect/>
          <a:stretch>
            <a:fillRect/>
          </a:stretch>
        </p:blipFill>
        <p:spPr bwMode="auto">
          <a:xfrm>
            <a:off x="762008" y="3313117"/>
            <a:ext cx="4238625" cy="3152775"/>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4572004" y="2413006"/>
            <a:ext cx="3552825" cy="2778389"/>
          </a:xfrm>
          <a:prstGeom prst="rect">
            <a:avLst/>
          </a:prstGeom>
          <a:noFill/>
          <a:ln w="9525">
            <a:noFill/>
            <a:miter lim="800000"/>
            <a:headEnd/>
            <a:tailEnd/>
          </a:ln>
          <a:effectLst/>
        </p:spPr>
      </p:pic>
      <p:grpSp>
        <p:nvGrpSpPr>
          <p:cNvPr id="9" name="Group 10"/>
          <p:cNvGrpSpPr/>
          <p:nvPr/>
        </p:nvGrpSpPr>
        <p:grpSpPr>
          <a:xfrm>
            <a:off x="2590803" y="3802194"/>
            <a:ext cx="1981201" cy="1511180"/>
            <a:chOff x="2400268" y="3132266"/>
            <a:chExt cx="1981201" cy="1511180"/>
          </a:xfrm>
        </p:grpSpPr>
        <p:sp>
          <p:nvSpPr>
            <p:cNvPr id="10" name="Rectangle 9"/>
            <p:cNvSpPr/>
            <p:nvPr/>
          </p:nvSpPr>
          <p:spPr>
            <a:xfrm>
              <a:off x="2400268" y="3429000"/>
              <a:ext cx="1600227" cy="12144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11" name="Straight Arrow Connector 10"/>
            <p:cNvCxnSpPr>
              <a:stCxn id="10" idx="0"/>
              <a:endCxn id="8" idx="1"/>
            </p:cNvCxnSpPr>
            <p:nvPr/>
          </p:nvCxnSpPr>
          <p:spPr>
            <a:xfrm flipV="1">
              <a:off x="3200382" y="3132266"/>
              <a:ext cx="1181087" cy="296733"/>
            </a:xfrm>
            <a:prstGeom prst="straightConnector1">
              <a:avLst/>
            </a:prstGeom>
            <a:ln w="38100" cap="flat">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3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HIPS and SIPS 9.0 </a:t>
            </a:r>
            <a:endParaRPr lang="en-US" dirty="0"/>
          </a:p>
        </p:txBody>
      </p:sp>
      <p:sp>
        <p:nvSpPr>
          <p:cNvPr id="5" name="Content Placeholder 4"/>
          <p:cNvSpPr>
            <a:spLocks noGrp="1"/>
          </p:cNvSpPr>
          <p:nvPr>
            <p:ph idx="1"/>
          </p:nvPr>
        </p:nvSpPr>
        <p:spPr>
          <a:xfrm>
            <a:off x="381000" y="889000"/>
            <a:ext cx="8305800" cy="5588000"/>
          </a:xfrm>
        </p:spPr>
        <p:txBody>
          <a:bodyPr/>
          <a:lstStyle/>
          <a:p>
            <a:r>
              <a:rPr lang="es-ES_tradnl" sz="2400" dirty="0" smtClean="0"/>
              <a:t>HIPS and SIPS 9.0.16</a:t>
            </a:r>
          </a:p>
          <a:p>
            <a:pPr lvl="1"/>
            <a:r>
              <a:rPr lang="es-ES_tradnl" sz="2000" dirty="0" smtClean="0"/>
              <a:t>Nuevo algoritmo para corrección por velocidad del sonido</a:t>
            </a:r>
          </a:p>
          <a:p>
            <a:pPr lvl="1"/>
            <a:r>
              <a:rPr lang="es-ES_tradnl" sz="2000" dirty="0" smtClean="0"/>
              <a:t>Soporte para datos RMS en </a:t>
            </a:r>
            <a:r>
              <a:rPr lang="es-ES_tradnl" sz="2000" dirty="0" err="1" smtClean="0"/>
              <a:t>Attitude</a:t>
            </a:r>
            <a:r>
              <a:rPr lang="es-ES_tradnl" sz="2000" dirty="0" smtClean="0"/>
              <a:t> Editor</a:t>
            </a:r>
          </a:p>
          <a:p>
            <a:pPr lvl="1"/>
            <a:r>
              <a:rPr lang="es-ES_tradnl" sz="2000" dirty="0" smtClean="0"/>
              <a:t>Abrir múltiple líneas en </a:t>
            </a:r>
            <a:r>
              <a:rPr lang="es-ES_tradnl" sz="2000" dirty="0" err="1" smtClean="0"/>
              <a:t>Attitude</a:t>
            </a:r>
            <a:r>
              <a:rPr lang="es-ES_tradnl" sz="2000" dirty="0" smtClean="0"/>
              <a:t> Editor</a:t>
            </a:r>
          </a:p>
        </p:txBody>
      </p:sp>
      <p:pic>
        <p:nvPicPr>
          <p:cNvPr id="6" name="Picture 2"/>
          <p:cNvPicPr>
            <a:picLocks noChangeAspect="1" noChangeArrowheads="1"/>
          </p:cNvPicPr>
          <p:nvPr/>
        </p:nvPicPr>
        <p:blipFill>
          <a:blip r:embed="rId3" cstate="print"/>
          <a:srcRect/>
          <a:stretch>
            <a:fillRect/>
          </a:stretch>
        </p:blipFill>
        <p:spPr bwMode="auto">
          <a:xfrm>
            <a:off x="1524000" y="3124206"/>
            <a:ext cx="5715000" cy="3021667"/>
          </a:xfrm>
          <a:prstGeom prst="rect">
            <a:avLst/>
          </a:prstGeom>
          <a:noFill/>
          <a:ln w="9525">
            <a:noFill/>
            <a:miter lim="800000"/>
            <a:headEnd/>
            <a:tailEnd/>
          </a:ln>
          <a:effectLst/>
        </p:spPr>
      </p:pic>
    </p:spTree>
    <p:extLst>
      <p:ext uri="{BB962C8B-B14F-4D97-AF65-F5344CB8AC3E}">
        <p14:creationId xmlns:p14="http://schemas.microsoft.com/office/powerpoint/2010/main" val="1339574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HIPS and SIPS 9.1</a:t>
            </a:r>
            <a:endParaRPr lang="es-ES_tradnl" dirty="0"/>
          </a:p>
        </p:txBody>
      </p:sp>
      <p:sp>
        <p:nvSpPr>
          <p:cNvPr id="5" name="Content Placeholder 4"/>
          <p:cNvSpPr>
            <a:spLocks noGrp="1"/>
          </p:cNvSpPr>
          <p:nvPr>
            <p:ph idx="1"/>
          </p:nvPr>
        </p:nvSpPr>
        <p:spPr>
          <a:xfrm>
            <a:off x="381000" y="889000"/>
            <a:ext cx="8305800" cy="5588000"/>
          </a:xfrm>
        </p:spPr>
        <p:txBody>
          <a:bodyPr/>
          <a:lstStyle/>
          <a:p>
            <a:r>
              <a:rPr lang="es-ES_tradnl" sz="2400" dirty="0" smtClean="0"/>
              <a:t>Nuevo Procesamiento SIPS para </a:t>
            </a:r>
            <a:r>
              <a:rPr lang="es-ES_tradnl" sz="2400" dirty="0" err="1" smtClean="0"/>
              <a:t>Backscatter</a:t>
            </a:r>
            <a:endParaRPr lang="es-ES_tradnl" sz="2400" dirty="0" smtClean="0"/>
          </a:p>
        </p:txBody>
      </p:sp>
      <p:pic>
        <p:nvPicPr>
          <p:cNvPr id="7" name="Picture 2" descr="C:\Users\bfoster\Documents\HIPS-management\Release Highlights\9.1 - SIPS BS Reson SS2015.PNG"/>
          <p:cNvPicPr>
            <a:picLocks noChangeAspect="1" noChangeArrowheads="1"/>
          </p:cNvPicPr>
          <p:nvPr/>
        </p:nvPicPr>
        <p:blipFill>
          <a:blip r:embed="rId3" cstate="print"/>
          <a:srcRect/>
          <a:stretch>
            <a:fillRect/>
          </a:stretch>
        </p:blipFill>
        <p:spPr bwMode="auto">
          <a:xfrm>
            <a:off x="1524004" y="2006600"/>
            <a:ext cx="5999741" cy="3345784"/>
          </a:xfrm>
          <a:prstGeom prst="rect">
            <a:avLst/>
          </a:prstGeom>
          <a:noFill/>
        </p:spPr>
      </p:pic>
    </p:spTree>
    <p:extLst>
      <p:ext uri="{BB962C8B-B14F-4D97-AF65-F5344CB8AC3E}">
        <p14:creationId xmlns:p14="http://schemas.microsoft.com/office/powerpoint/2010/main" val="4944829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HIPS and SIPS 9.1</a:t>
            </a:r>
            <a:endParaRPr lang="es-ES_tradnl" dirty="0"/>
          </a:p>
        </p:txBody>
      </p:sp>
      <p:sp>
        <p:nvSpPr>
          <p:cNvPr id="5" name="Content Placeholder 4"/>
          <p:cNvSpPr>
            <a:spLocks noGrp="1"/>
          </p:cNvSpPr>
          <p:nvPr>
            <p:ph idx="1"/>
          </p:nvPr>
        </p:nvSpPr>
        <p:spPr>
          <a:xfrm>
            <a:off x="381000" y="889000"/>
            <a:ext cx="8305800" cy="5588000"/>
          </a:xfrm>
        </p:spPr>
        <p:txBody>
          <a:bodyPr/>
          <a:lstStyle/>
          <a:p>
            <a:r>
              <a:rPr lang="es-ES_tradnl" sz="2400" dirty="0" smtClean="0"/>
              <a:t>Nuevo procesamiento SIPS para </a:t>
            </a:r>
            <a:r>
              <a:rPr lang="es-ES_tradnl" sz="2400" dirty="0" err="1" smtClean="0"/>
              <a:t>Backscatter</a:t>
            </a:r>
            <a:endParaRPr lang="es-ES_tradnl" sz="2400" dirty="0" smtClean="0"/>
          </a:p>
          <a:p>
            <a:pPr lvl="1"/>
            <a:r>
              <a:rPr lang="es-ES_tradnl" sz="2000" dirty="0" smtClean="0"/>
              <a:t>Flujos de trabajos simplificados</a:t>
            </a:r>
          </a:p>
          <a:p>
            <a:pPr lvl="2"/>
            <a:r>
              <a:rPr lang="es-ES_tradnl" sz="1600" dirty="0" smtClean="0"/>
              <a:t>Reducida contribución del usuario, los parámetros son leídos desde los datos cuando es posible</a:t>
            </a:r>
          </a:p>
          <a:p>
            <a:pPr lvl="1"/>
            <a:r>
              <a:rPr lang="es-ES_tradnl" sz="2000" dirty="0" smtClean="0"/>
              <a:t>Mejorado </a:t>
            </a:r>
            <a:r>
              <a:rPr lang="es-ES_tradnl" sz="2000" dirty="0" err="1" smtClean="0"/>
              <a:t>beam</a:t>
            </a:r>
            <a:r>
              <a:rPr lang="es-ES_tradnl" sz="2000" dirty="0" smtClean="0"/>
              <a:t> </a:t>
            </a:r>
            <a:r>
              <a:rPr lang="es-ES_tradnl" sz="2000" dirty="0" err="1" smtClean="0"/>
              <a:t>pattern</a:t>
            </a:r>
            <a:r>
              <a:rPr lang="es-ES_tradnl" sz="2000" dirty="0" smtClean="0"/>
              <a:t> (Patrón del haz) </a:t>
            </a:r>
          </a:p>
          <a:p>
            <a:pPr lvl="2"/>
            <a:r>
              <a:rPr lang="es-ES_tradnl" sz="1600" dirty="0" smtClean="0"/>
              <a:t>No limitado a la “calibración” del tipo de fondo conocido</a:t>
            </a:r>
          </a:p>
          <a:p>
            <a:pPr lvl="2"/>
            <a:r>
              <a:rPr lang="es-ES_tradnl" sz="1600" dirty="0" smtClean="0"/>
              <a:t>El </a:t>
            </a:r>
            <a:r>
              <a:rPr lang="es-ES_tradnl" sz="1600" dirty="0" err="1" smtClean="0"/>
              <a:t>beam</a:t>
            </a:r>
            <a:r>
              <a:rPr lang="es-ES_tradnl" sz="1600" dirty="0" smtClean="0"/>
              <a:t> </a:t>
            </a:r>
            <a:r>
              <a:rPr lang="es-ES_tradnl" sz="1600" dirty="0" err="1" smtClean="0"/>
              <a:t>pattern</a:t>
            </a:r>
            <a:r>
              <a:rPr lang="es-ES_tradnl" sz="1600" dirty="0" smtClean="0"/>
              <a:t> (patrón del haz) puede ser actualizado durante el tiempo, o durante muchos levantamientos</a:t>
            </a:r>
          </a:p>
          <a:p>
            <a:pPr lvl="1"/>
            <a:r>
              <a:rPr lang="es-ES_tradnl" sz="2000" dirty="0" smtClean="0"/>
              <a:t>Documentado, algoritmo robustos</a:t>
            </a:r>
          </a:p>
          <a:p>
            <a:pPr lvl="2"/>
            <a:r>
              <a:rPr lang="es-ES_tradnl" sz="1600" dirty="0" smtClean="0"/>
              <a:t>Correcciones por TVG, </a:t>
            </a:r>
            <a:r>
              <a:rPr lang="es-ES_tradnl" sz="1600" dirty="0" err="1" smtClean="0"/>
              <a:t>Tx</a:t>
            </a:r>
            <a:r>
              <a:rPr lang="es-ES_tradnl" sz="1600" dirty="0" smtClean="0"/>
              <a:t>/</a:t>
            </a:r>
            <a:r>
              <a:rPr lang="es-ES_tradnl" sz="1600" dirty="0" err="1" smtClean="0"/>
              <a:t>Rx</a:t>
            </a:r>
            <a:r>
              <a:rPr lang="es-ES_tradnl" sz="1600" dirty="0" smtClean="0"/>
              <a:t> poder de transmisión/recepción, ángulo incidente, y área </a:t>
            </a:r>
            <a:r>
              <a:rPr lang="es-ES_tradnl" sz="1600" dirty="0" err="1" smtClean="0"/>
              <a:t>ensonificada</a:t>
            </a:r>
            <a:endParaRPr lang="es-ES_tradnl" sz="1600" dirty="0" smtClean="0"/>
          </a:p>
          <a:p>
            <a:pPr lvl="2"/>
            <a:r>
              <a:rPr lang="es-ES_tradnl" sz="1600" dirty="0" smtClean="0"/>
              <a:t>Corrección ángulo de ganancia variable (</a:t>
            </a:r>
            <a:r>
              <a:rPr lang="es-ES_tradnl" sz="1600" dirty="0" err="1" smtClean="0"/>
              <a:t>Angle</a:t>
            </a:r>
            <a:r>
              <a:rPr lang="es-ES_tradnl" sz="1600" dirty="0" smtClean="0"/>
              <a:t> </a:t>
            </a:r>
            <a:r>
              <a:rPr lang="es-ES_tradnl" sz="1600" dirty="0" err="1" smtClean="0"/>
              <a:t>Varying</a:t>
            </a:r>
            <a:r>
              <a:rPr lang="es-ES_tradnl" sz="1600" dirty="0" smtClean="0"/>
              <a:t> </a:t>
            </a:r>
            <a:r>
              <a:rPr lang="es-ES_tradnl" sz="1600" dirty="0" err="1" smtClean="0"/>
              <a:t>Gain</a:t>
            </a:r>
            <a:r>
              <a:rPr lang="es-ES_tradnl" sz="1600" dirty="0" smtClean="0"/>
              <a:t>) para respuesta de artefactos de sedimentos</a:t>
            </a:r>
          </a:p>
        </p:txBody>
      </p:sp>
    </p:spTree>
    <p:extLst>
      <p:ext uri="{BB962C8B-B14F-4D97-AF65-F5344CB8AC3E}">
        <p14:creationId xmlns:p14="http://schemas.microsoft.com/office/powerpoint/2010/main" val="1333225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HIPS and SIPS 9.1</a:t>
            </a:r>
            <a:endParaRPr lang="es-ES_tradnl" dirty="0"/>
          </a:p>
        </p:txBody>
      </p:sp>
      <p:sp>
        <p:nvSpPr>
          <p:cNvPr id="5" name="Content Placeholder 4"/>
          <p:cNvSpPr>
            <a:spLocks noGrp="1"/>
          </p:cNvSpPr>
          <p:nvPr>
            <p:ph idx="1"/>
          </p:nvPr>
        </p:nvSpPr>
        <p:spPr>
          <a:xfrm>
            <a:off x="381000" y="889000"/>
            <a:ext cx="8305800" cy="5588000"/>
          </a:xfrm>
        </p:spPr>
        <p:txBody>
          <a:bodyPr/>
          <a:lstStyle/>
          <a:p>
            <a:r>
              <a:rPr lang="es-ES_tradnl" sz="2400" dirty="0" smtClean="0"/>
              <a:t>Otras Mejoras</a:t>
            </a:r>
          </a:p>
          <a:p>
            <a:pPr lvl="1"/>
            <a:endParaRPr lang="es-ES_tradnl" sz="2000" dirty="0" smtClean="0"/>
          </a:p>
          <a:p>
            <a:pPr lvl="1"/>
            <a:r>
              <a:rPr lang="es-ES_tradnl" sz="2000" dirty="0" smtClean="0"/>
              <a:t>Mejorado soporte para Klein </a:t>
            </a:r>
            <a:r>
              <a:rPr lang="es-ES_tradnl" sz="2000" dirty="0" err="1" smtClean="0"/>
              <a:t>bathymetry</a:t>
            </a:r>
            <a:r>
              <a:rPr lang="es-ES_tradnl" sz="2000" dirty="0" smtClean="0"/>
              <a:t> (3500 series)</a:t>
            </a:r>
          </a:p>
          <a:p>
            <a:pPr lvl="1"/>
            <a:endParaRPr lang="es-ES_tradnl" sz="2000" dirty="0" smtClean="0"/>
          </a:p>
          <a:p>
            <a:pPr lvl="1"/>
            <a:r>
              <a:rPr lang="es-ES_tradnl" sz="2000" dirty="0" smtClean="0"/>
              <a:t>La importación de datos auxiliares es mas eficiente</a:t>
            </a:r>
          </a:p>
          <a:p>
            <a:pPr lvl="1"/>
            <a:endParaRPr lang="es-ES_tradnl" sz="2000" dirty="0" smtClean="0"/>
          </a:p>
          <a:p>
            <a:pPr lvl="1"/>
            <a:r>
              <a:rPr lang="es-ES_tradnl" sz="2000" dirty="0" smtClean="0"/>
              <a:t>La importación de datos de </a:t>
            </a:r>
            <a:r>
              <a:rPr lang="es-ES_tradnl" sz="2000" dirty="0" err="1" smtClean="0"/>
              <a:t>Hypack</a:t>
            </a:r>
            <a:r>
              <a:rPr lang="es-ES_tradnl" sz="2000" dirty="0" smtClean="0"/>
              <a:t> es significadamente mas rápida (50-100%)</a:t>
            </a:r>
          </a:p>
        </p:txBody>
      </p:sp>
    </p:spTree>
    <p:extLst>
      <p:ext uri="{BB962C8B-B14F-4D97-AF65-F5344CB8AC3E}">
        <p14:creationId xmlns:p14="http://schemas.microsoft.com/office/powerpoint/2010/main" val="454288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smtClean="0"/>
              <a:t>Bathy </a:t>
            </a:r>
            <a:r>
              <a:rPr lang="en-US" altLang="en-US" dirty="0" err="1" smtClean="0"/>
              <a:t>DataBASE</a:t>
            </a:r>
            <a:endParaRPr lang="en-US" altLang="en-US" dirty="0"/>
          </a:p>
        </p:txBody>
      </p:sp>
      <p:sp>
        <p:nvSpPr>
          <p:cNvPr id="51203" name="Rectangle 3"/>
          <p:cNvSpPr>
            <a:spLocks noGrp="1" noChangeArrowheads="1"/>
          </p:cNvSpPr>
          <p:nvPr>
            <p:ph type="body" idx="1"/>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dirty="0" smtClean="0"/>
              <a:t>Bathy </a:t>
            </a:r>
            <a:r>
              <a:rPr lang="en-US" altLang="en-US" dirty="0" err="1" smtClean="0"/>
              <a:t>DataBASE</a:t>
            </a:r>
            <a:r>
              <a:rPr lang="en-US" altLang="en-US" dirty="0" smtClean="0"/>
              <a:t> 4.1</a:t>
            </a:r>
          </a:p>
        </p:txBody>
      </p:sp>
      <p:sp>
        <p:nvSpPr>
          <p:cNvPr id="51204" name="Text Box 4"/>
          <p:cNvSpPr txBox="1">
            <a:spLocks noChangeArrowheads="1"/>
          </p:cNvSpPr>
          <p:nvPr/>
        </p:nvSpPr>
        <p:spPr bwMode="auto">
          <a:xfrm>
            <a:off x="457200" y="762000"/>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CA" altLang="en-US" sz="2800" b="1" dirty="0" err="1">
                <a:solidFill>
                  <a:srgbClr val="004D83"/>
                </a:solidFill>
              </a:rPr>
              <a:t>Nuevas</a:t>
            </a:r>
            <a:r>
              <a:rPr lang="en-CA" altLang="en-US" sz="2800" b="1" dirty="0">
                <a:solidFill>
                  <a:srgbClr val="004D83"/>
                </a:solidFill>
              </a:rPr>
              <a:t> </a:t>
            </a:r>
            <a:r>
              <a:rPr lang="en-CA" altLang="en-US" sz="2800" b="1" dirty="0" err="1">
                <a:solidFill>
                  <a:srgbClr val="004D83"/>
                </a:solidFill>
              </a:rPr>
              <a:t>herramientas</a:t>
            </a:r>
            <a:endParaRPr lang="en-CA" altLang="en-US" sz="2800" b="1" dirty="0">
              <a:solidFill>
                <a:srgbClr val="004D83"/>
              </a:solidFill>
            </a:endParaRPr>
          </a:p>
        </p:txBody>
      </p:sp>
    </p:spTree>
    <p:extLst>
      <p:ext uri="{BB962C8B-B14F-4D97-AF65-F5344CB8AC3E}">
        <p14:creationId xmlns:p14="http://schemas.microsoft.com/office/powerpoint/2010/main" val="2481130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6356934" y="673194"/>
            <a:ext cx="2622617" cy="5460003"/>
          </a:xfrm>
          <a:prstGeom prst="rect">
            <a:avLst/>
          </a:prstGeom>
          <a:solidFill>
            <a:srgbClr val="A7D1F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rgbClr val="FFFFFF"/>
                </a:solidFill>
                <a:latin typeface="Calibri" panose="020F0502020204030204" pitchFamily="34" charset="0"/>
              </a:rPr>
              <a:t>Tripulados / Autónomos</a:t>
            </a: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p:txBody>
      </p:sp>
      <p:sp>
        <p:nvSpPr>
          <p:cNvPr id="29" name="Rectangle 28"/>
          <p:cNvSpPr/>
          <p:nvPr/>
        </p:nvSpPr>
        <p:spPr>
          <a:xfrm>
            <a:off x="992155" y="687009"/>
            <a:ext cx="2622617" cy="5446189"/>
          </a:xfrm>
          <a:prstGeom prst="rect">
            <a:avLst/>
          </a:prstGeom>
          <a:solidFill>
            <a:srgbClr val="A7D1F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FFFF"/>
                </a:solidFill>
                <a:latin typeface="Calibri" panose="020F0502020204030204" pitchFamily="34" charset="0"/>
              </a:rPr>
              <a:t>Bajo la Superficie</a:t>
            </a: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p:txBody>
      </p:sp>
      <p:sp>
        <p:nvSpPr>
          <p:cNvPr id="28" name="Rectangle 27"/>
          <p:cNvSpPr/>
          <p:nvPr/>
        </p:nvSpPr>
        <p:spPr>
          <a:xfrm>
            <a:off x="3677575" y="687008"/>
            <a:ext cx="2622617" cy="5446189"/>
          </a:xfrm>
          <a:prstGeom prst="rect">
            <a:avLst/>
          </a:prstGeom>
          <a:solidFill>
            <a:srgbClr val="A7D1F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FFFF"/>
                </a:solidFill>
                <a:latin typeface="Calibri" panose="020F0502020204030204" pitchFamily="34" charset="0"/>
              </a:rPr>
              <a:t>Superficie</a:t>
            </a: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a:p>
            <a:pPr algn="ctr"/>
            <a:endParaRPr lang="es-ES" dirty="0">
              <a:solidFill>
                <a:srgbClr val="FFFFFF"/>
              </a:solidFill>
              <a:latin typeface="Calibri" panose="020F0502020204030204" pitchFamily="34" charset="0"/>
            </a:endParaRPr>
          </a:p>
        </p:txBody>
      </p:sp>
      <p:sp>
        <p:nvSpPr>
          <p:cNvPr id="2" name="Title 1"/>
          <p:cNvSpPr>
            <a:spLocks noGrp="1"/>
          </p:cNvSpPr>
          <p:nvPr>
            <p:ph type="title"/>
          </p:nvPr>
        </p:nvSpPr>
        <p:spPr/>
        <p:txBody>
          <a:bodyPr/>
          <a:lstStyle/>
          <a:p>
            <a:r>
              <a:rPr lang="es-ES" dirty="0" smtClean="0">
                <a:latin typeface="Calibri" panose="020F0502020204030204" pitchFamily="34" charset="0"/>
              </a:rPr>
              <a:t>Plataformas Autónomas</a:t>
            </a:r>
            <a:endParaRPr lang="es-ES" dirty="0">
              <a:latin typeface="Calibri" panose="020F0502020204030204" pitchFamily="34" charset="0"/>
            </a:endParaRPr>
          </a:p>
        </p:txBody>
      </p:sp>
      <p:pic>
        <p:nvPicPr>
          <p:cNvPr id="7" name="Picture 6" descr="http://www.marinelink.com/images/maritime/StandardCEnduroCreditASV-2919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0010" y="3209533"/>
            <a:ext cx="1257929" cy="997668"/>
          </a:xfrm>
          <a:prstGeom prst="rect">
            <a:avLst/>
          </a:prstGeom>
          <a:noFill/>
          <a:ln>
            <a:solidFill>
              <a:sysClr val="windowText" lastClr="000000"/>
            </a:solidFill>
          </a:ln>
        </p:spPr>
      </p:pic>
      <p:pic>
        <p:nvPicPr>
          <p:cNvPr id="10" name="Picture 9" descr="http://c2.mi-cdn.net/2767d0cfe7/275-182-csweepmain.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82869" y="3435007"/>
            <a:ext cx="1770749" cy="1145779"/>
          </a:xfrm>
          <a:prstGeom prst="rect">
            <a:avLst/>
          </a:prstGeom>
          <a:noFill/>
          <a:ln>
            <a:solidFill>
              <a:sysClr val="windowText" lastClr="000000"/>
            </a:solidFill>
          </a:ln>
        </p:spPr>
      </p:pic>
      <p:pic>
        <p:nvPicPr>
          <p:cNvPr id="12"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71343" y="2143946"/>
            <a:ext cx="1274973" cy="991646"/>
          </a:xfrm>
          <a:prstGeom prst="rect">
            <a:avLst/>
          </a:prstGeom>
          <a:noFill/>
          <a:ln w="9525">
            <a:solidFill>
              <a:sysClr val="windowText" lastClr="000000"/>
            </a:solidFill>
            <a:miter lim="800000"/>
            <a:headEnd/>
            <a:tailEnd/>
          </a:ln>
        </p:spPr>
      </p:pic>
      <p:pic>
        <p:nvPicPr>
          <p:cNvPr id="14" name="Picture 13" descr="http://spectrum.ieee.org/img/liquid%20robotics%20wave%20glider%20underwater-1321671777424.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08347" y="4339169"/>
            <a:ext cx="1280144" cy="1662054"/>
          </a:xfrm>
          <a:prstGeom prst="rect">
            <a:avLst/>
          </a:prstGeom>
          <a:noFill/>
          <a:ln>
            <a:solidFill>
              <a:sysClr val="windowText" lastClr="000000"/>
            </a:solidFill>
          </a:ln>
        </p:spPr>
      </p:pic>
      <p:pic>
        <p:nvPicPr>
          <p:cNvPr id="20" name="Picture 19" descr="http://www.oceanscience.com/images/ProductsPics/Z-Boat_show1a.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39448" y="1170457"/>
            <a:ext cx="1292817" cy="899548"/>
          </a:xfrm>
          <a:prstGeom prst="rect">
            <a:avLst/>
          </a:prstGeom>
          <a:noFill/>
          <a:ln>
            <a:solidFill>
              <a:sysClr val="windowText" lastClr="000000"/>
            </a:solidFill>
          </a:ln>
        </p:spPr>
      </p:pic>
      <p:pic>
        <p:nvPicPr>
          <p:cNvPr id="22" name="Picture 2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14112" y="4928079"/>
            <a:ext cx="1258063" cy="1129031"/>
          </a:xfrm>
          <a:prstGeom prst="rect">
            <a:avLst/>
          </a:prstGeom>
          <a:noFill/>
          <a:ln w="9525">
            <a:solidFill>
              <a:sysClr val="windowText" lastClr="000000"/>
            </a:solidFill>
            <a:miter lim="800000"/>
            <a:headEnd/>
            <a:tailEnd/>
          </a:ln>
        </p:spPr>
      </p:pic>
      <p:cxnSp>
        <p:nvCxnSpPr>
          <p:cNvPr id="26" name="Straight Arrow Connector 25"/>
          <p:cNvCxnSpPr/>
          <p:nvPr/>
        </p:nvCxnSpPr>
        <p:spPr>
          <a:xfrm>
            <a:off x="467544" y="687002"/>
            <a:ext cx="0" cy="544619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1561878" y="2954765"/>
            <a:ext cx="3597324" cy="369332"/>
          </a:xfrm>
          <a:prstGeom prst="rect">
            <a:avLst/>
          </a:prstGeom>
          <a:noFill/>
        </p:spPr>
        <p:txBody>
          <a:bodyPr wrap="square" rtlCol="0">
            <a:spAutoFit/>
          </a:bodyPr>
          <a:lstStyle/>
          <a:p>
            <a:r>
              <a:rPr lang="es-ES" b="1" dirty="0">
                <a:solidFill>
                  <a:srgbClr val="000000"/>
                </a:solidFill>
                <a:latin typeface="Calibri" panose="020F0502020204030204" pitchFamily="34" charset="0"/>
              </a:rPr>
              <a:t>Duración de la misión</a:t>
            </a:r>
          </a:p>
        </p:txBody>
      </p:sp>
      <p:sp>
        <p:nvSpPr>
          <p:cNvPr id="34" name="TextBox 33"/>
          <p:cNvSpPr txBox="1"/>
          <p:nvPr/>
        </p:nvSpPr>
        <p:spPr>
          <a:xfrm rot="16200000">
            <a:off x="-447980" y="4823060"/>
            <a:ext cx="2201919" cy="307777"/>
          </a:xfrm>
          <a:prstGeom prst="rect">
            <a:avLst/>
          </a:prstGeom>
          <a:noFill/>
        </p:spPr>
        <p:txBody>
          <a:bodyPr wrap="square" rtlCol="0">
            <a:spAutoFit/>
          </a:bodyPr>
          <a:lstStyle/>
          <a:p>
            <a:r>
              <a:rPr lang="es-ES" sz="1400" dirty="0">
                <a:solidFill>
                  <a:srgbClr val="000000"/>
                </a:solidFill>
                <a:latin typeface="Calibri" panose="020F0502020204030204" pitchFamily="34" charset="0"/>
              </a:rPr>
              <a:t>Persistente</a:t>
            </a:r>
          </a:p>
        </p:txBody>
      </p:sp>
      <p:sp>
        <p:nvSpPr>
          <p:cNvPr id="35" name="TextBox 34"/>
          <p:cNvSpPr txBox="1"/>
          <p:nvPr/>
        </p:nvSpPr>
        <p:spPr>
          <a:xfrm rot="16200000">
            <a:off x="-479524" y="510502"/>
            <a:ext cx="2201919" cy="307777"/>
          </a:xfrm>
          <a:prstGeom prst="rect">
            <a:avLst/>
          </a:prstGeom>
          <a:noFill/>
        </p:spPr>
        <p:txBody>
          <a:bodyPr wrap="square" rtlCol="0">
            <a:spAutoFit/>
          </a:bodyPr>
          <a:lstStyle/>
          <a:p>
            <a:r>
              <a:rPr lang="es-ES" sz="1400" dirty="0">
                <a:solidFill>
                  <a:srgbClr val="000000"/>
                </a:solidFill>
                <a:latin typeface="Calibri" panose="020F0502020204030204" pitchFamily="34" charset="0"/>
              </a:rPr>
              <a:t>Corto termino</a:t>
            </a:r>
          </a:p>
        </p:txBody>
      </p:sp>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80082" y="1340259"/>
            <a:ext cx="2184565" cy="761955"/>
          </a:xfrm>
          <a:prstGeom prst="rect">
            <a:avLst/>
          </a:prstGeom>
          <a:ln>
            <a:solidFill>
              <a:schemeClr val="accent2"/>
            </a:solidFill>
          </a:ln>
        </p:spPr>
      </p:pic>
      <p:pic>
        <p:nvPicPr>
          <p:cNvPr id="1026" name="Picture 2" descr="http://www.hydro-international.com/wosimages/2078_293.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97320" y="4942759"/>
            <a:ext cx="1608113" cy="104706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11183" y="4194133"/>
            <a:ext cx="2021957" cy="412479"/>
          </a:xfrm>
          <a:prstGeom prst="rect">
            <a:avLst/>
          </a:prstGeom>
          <a:ln>
            <a:solidFill>
              <a:schemeClr val="accent2"/>
            </a:solidFill>
          </a:ln>
        </p:spPr>
      </p:pic>
      <p:pic>
        <p:nvPicPr>
          <p:cNvPr id="38" name="Picture 3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11182" y="2481327"/>
            <a:ext cx="2075968" cy="369523"/>
          </a:xfrm>
          <a:prstGeom prst="rect">
            <a:avLst/>
          </a:prstGeom>
          <a:ln>
            <a:solidFill>
              <a:schemeClr val="accent2"/>
            </a:solidFill>
          </a:ln>
        </p:spPr>
      </p:pic>
      <p:pic>
        <p:nvPicPr>
          <p:cNvPr id="39" name="Picture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4901" y="3302039"/>
            <a:ext cx="2308531" cy="598292"/>
          </a:xfrm>
          <a:prstGeom prst="rect">
            <a:avLst/>
          </a:prstGeom>
          <a:ln>
            <a:solidFill>
              <a:schemeClr val="accent2"/>
            </a:solidFill>
          </a:ln>
        </p:spPr>
      </p:pic>
      <p:pic>
        <p:nvPicPr>
          <p:cNvPr id="40" name="Picture 3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14623" y="1700807"/>
            <a:ext cx="2307243" cy="1464076"/>
          </a:xfrm>
          <a:prstGeom prst="rect">
            <a:avLst/>
          </a:prstGeom>
        </p:spPr>
      </p:pic>
    </p:spTree>
    <p:extLst>
      <p:ext uri="{BB962C8B-B14F-4D97-AF65-F5344CB8AC3E}">
        <p14:creationId xmlns:p14="http://schemas.microsoft.com/office/powerpoint/2010/main" val="2079560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Nuevas herramientas en BASE Editor</a:t>
            </a:r>
            <a:endParaRPr lang="es-ES_tradnl" dirty="0"/>
          </a:p>
        </p:txBody>
      </p:sp>
      <p:sp>
        <p:nvSpPr>
          <p:cNvPr id="3" name="Content Placeholder 2"/>
          <p:cNvSpPr>
            <a:spLocks noGrp="1"/>
          </p:cNvSpPr>
          <p:nvPr>
            <p:ph idx="1"/>
          </p:nvPr>
        </p:nvSpPr>
        <p:spPr>
          <a:xfrm>
            <a:off x="35498" y="836718"/>
            <a:ext cx="6336704" cy="4525963"/>
          </a:xfrm>
        </p:spPr>
        <p:txBody>
          <a:bodyPr/>
          <a:lstStyle/>
          <a:p>
            <a:pPr eaLnBrk="1" hangingPunct="1"/>
            <a:r>
              <a:rPr lang="es-ES_tradnl" dirty="0" smtClean="0"/>
              <a:t>Nuevo </a:t>
            </a:r>
            <a:r>
              <a:rPr lang="es-ES_tradnl" dirty="0" err="1" smtClean="0"/>
              <a:t>Subset</a:t>
            </a:r>
            <a:r>
              <a:rPr lang="es-ES_tradnl" dirty="0" smtClean="0"/>
              <a:t> Editor</a:t>
            </a:r>
          </a:p>
          <a:p>
            <a:pPr lvl="1" eaLnBrk="1" hangingPunct="1"/>
            <a:r>
              <a:rPr lang="es-ES_tradnl" dirty="0" smtClean="0"/>
              <a:t>Nueva tecnología para visualización 3D</a:t>
            </a:r>
          </a:p>
          <a:p>
            <a:pPr lvl="1" eaLnBrk="1" hangingPunct="1"/>
            <a:r>
              <a:rPr lang="es-ES_tradnl" dirty="0" smtClean="0"/>
              <a:t>Adicional soporte para:</a:t>
            </a:r>
          </a:p>
          <a:p>
            <a:pPr lvl="2" eaLnBrk="1" hangingPunct="1"/>
            <a:r>
              <a:rPr lang="es-ES_tradnl" dirty="0" smtClean="0"/>
              <a:t>Edición de altos volúmenes de datos </a:t>
            </a:r>
          </a:p>
          <a:p>
            <a:pPr lvl="2" eaLnBrk="1" hangingPunct="1"/>
            <a:r>
              <a:rPr lang="es-ES_tradnl" dirty="0" smtClean="0"/>
              <a:t>Evaluación y edición de múltiples fuentes de nube de puntos simultáneamente</a:t>
            </a:r>
          </a:p>
          <a:p>
            <a:pPr lvl="2" eaLnBrk="1" hangingPunct="1"/>
            <a:r>
              <a:rPr lang="es-ES_tradnl" dirty="0" smtClean="0"/>
              <a:t>Mejor visualización con superficies, imágenes y modelos de referencia para proveer contexto</a:t>
            </a:r>
          </a:p>
          <a:p>
            <a:pPr lvl="2" eaLnBrk="1" hangingPunct="1"/>
            <a:r>
              <a:rPr lang="es-ES_tradnl" dirty="0" smtClean="0"/>
              <a:t>Ajustes y controles simplificados</a:t>
            </a:r>
          </a:p>
          <a:p>
            <a:endParaRPr lang="es-ES_trad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70" y="3826377"/>
            <a:ext cx="2926352" cy="26553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692696"/>
            <a:ext cx="1842570" cy="3084302"/>
          </a:xfrm>
          <a:prstGeom prst="rect">
            <a:avLst/>
          </a:prstGeom>
        </p:spPr>
      </p:pic>
    </p:spTree>
    <p:extLst>
      <p:ext uri="{BB962C8B-B14F-4D97-AF65-F5344CB8AC3E}">
        <p14:creationId xmlns:p14="http://schemas.microsoft.com/office/powerpoint/2010/main" val="3198864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Nuevas herramientas en BASE Editor</a:t>
            </a:r>
            <a:endParaRPr lang="es-ES_tradnl" dirty="0"/>
          </a:p>
        </p:txBody>
      </p:sp>
      <p:sp>
        <p:nvSpPr>
          <p:cNvPr id="3" name="Content Placeholder 2"/>
          <p:cNvSpPr>
            <a:spLocks noGrp="1"/>
          </p:cNvSpPr>
          <p:nvPr>
            <p:ph idx="1"/>
          </p:nvPr>
        </p:nvSpPr>
        <p:spPr>
          <a:xfrm>
            <a:off x="381000" y="889000"/>
            <a:ext cx="8295456" cy="5588000"/>
          </a:xfrm>
        </p:spPr>
        <p:txBody>
          <a:bodyPr/>
          <a:lstStyle/>
          <a:p>
            <a:r>
              <a:rPr lang="es-ES_tradnl" dirty="0" smtClean="0"/>
              <a:t>Mejoras en procesos</a:t>
            </a:r>
          </a:p>
          <a:p>
            <a:pPr lvl="1"/>
            <a:r>
              <a:rPr lang="es-ES_tradnl" dirty="0" smtClean="0"/>
              <a:t>Función de exportar </a:t>
            </a:r>
            <a:r>
              <a:rPr lang="es-ES_tradnl" dirty="0" err="1" smtClean="0"/>
              <a:t>raster</a:t>
            </a:r>
            <a:r>
              <a:rPr lang="es-ES_tradnl" dirty="0" smtClean="0"/>
              <a:t> extendida para formatos CSAR, STL, PNG and JPEG</a:t>
            </a:r>
          </a:p>
          <a:p>
            <a:pPr lvl="1"/>
            <a:r>
              <a:rPr lang="es-ES_tradnl" dirty="0" smtClean="0"/>
              <a:t>Generación de contornos con opción para crear el borde de cobertura </a:t>
            </a:r>
          </a:p>
          <a:p>
            <a:pPr lvl="1"/>
            <a:endParaRPr lang="es-ES_tradnl"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91" y="3429006"/>
            <a:ext cx="1295087" cy="26826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529" y="3496814"/>
            <a:ext cx="3024336" cy="2547065"/>
          </a:xfrm>
          <a:prstGeom prst="rect">
            <a:avLst/>
          </a:prstGeom>
        </p:spPr>
      </p:pic>
    </p:spTree>
    <p:extLst>
      <p:ext uri="{BB962C8B-B14F-4D97-AF65-F5344CB8AC3E}">
        <p14:creationId xmlns:p14="http://schemas.microsoft.com/office/powerpoint/2010/main" val="11637667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descr="Click to add a subtitle"/>
          <p:cNvSpPr>
            <a:spLocks noGrp="1"/>
          </p:cNvSpPr>
          <p:nvPr>
            <p:ph type="title"/>
          </p:nvPr>
        </p:nvSpPr>
        <p:spPr/>
        <p:txBody>
          <a:bodyPr/>
          <a:lstStyle/>
          <a:p>
            <a:pPr eaLnBrk="1" hangingPunct="1"/>
            <a:r>
              <a:rPr lang="es-ES" altLang="en-US" dirty="0" smtClean="0"/>
              <a:t>Gracias!</a:t>
            </a:r>
            <a:endParaRPr lang="es-ES" alt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89" y="2106166"/>
            <a:ext cx="8618607" cy="204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968121" y="2463974"/>
            <a:ext cx="4724953" cy="1109042"/>
          </a:xfrm>
        </p:spPr>
        <p:txBody>
          <a:bodyPr/>
          <a:lstStyle/>
          <a:p>
            <a:pPr algn="ctr" eaLnBrk="1" hangingPunct="1">
              <a:buFontTx/>
              <a:buNone/>
              <a:defRPr/>
            </a:pPr>
            <a:r>
              <a:rPr lang="es-ES" b="1" dirty="0" smtClean="0">
                <a:solidFill>
                  <a:schemeClr val="bg1"/>
                </a:solidFill>
              </a:rPr>
              <a:t>Ciudad de Panamá</a:t>
            </a:r>
          </a:p>
          <a:p>
            <a:pPr algn="ctr" eaLnBrk="1" hangingPunct="1">
              <a:buFontTx/>
              <a:buNone/>
              <a:defRPr/>
            </a:pPr>
            <a:r>
              <a:rPr lang="es-ES" b="1" dirty="0" smtClean="0">
                <a:solidFill>
                  <a:schemeClr val="bg1"/>
                </a:solidFill>
              </a:rPr>
              <a:t>Panamá</a:t>
            </a:r>
          </a:p>
          <a:p>
            <a:pPr algn="ctr" eaLnBrk="1" hangingPunct="1">
              <a:buFontTx/>
              <a:buNone/>
              <a:defRPr/>
            </a:pPr>
            <a:r>
              <a:rPr lang="es-ES" sz="2000" b="1" dirty="0" smtClean="0">
                <a:solidFill>
                  <a:schemeClr val="bg1"/>
                </a:solidFill>
              </a:rPr>
              <a:t>8 al 10 de agosto de 2016</a:t>
            </a:r>
            <a:endParaRPr lang="es-ES" sz="2000" dirty="0" smtClean="0">
              <a:solidFill>
                <a:schemeClr val="bg1"/>
              </a:solidFill>
            </a:endParaRPr>
          </a:p>
          <a:p>
            <a:pPr eaLnBrk="1" hangingPunct="1">
              <a:buFontTx/>
              <a:buNone/>
              <a:defRPr/>
            </a:pPr>
            <a:endParaRPr lang="es-ES" sz="1200" dirty="0" smtClean="0"/>
          </a:p>
          <a:p>
            <a:pPr eaLnBrk="1" hangingPunct="1">
              <a:buFontTx/>
              <a:buNone/>
              <a:defRPr/>
            </a:pPr>
            <a:endParaRPr lang="es-ES" sz="1050" dirty="0"/>
          </a:p>
        </p:txBody>
      </p:sp>
    </p:spTree>
    <p:extLst>
      <p:ext uri="{BB962C8B-B14F-4D97-AF65-F5344CB8AC3E}">
        <p14:creationId xmlns:p14="http://schemas.microsoft.com/office/powerpoint/2010/main" val="13764443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latin typeface="Calibri" panose="020F0502020204030204" pitchFamily="34" charset="0"/>
              </a:rPr>
              <a:t>Retroalimentación continua</a:t>
            </a:r>
            <a:endParaRPr lang="es-ES" dirty="0">
              <a:latin typeface="Calibri" panose="020F0502020204030204" pitchFamily="34" charset="0"/>
            </a:endParaRPr>
          </a:p>
        </p:txBody>
      </p:sp>
      <p:sp>
        <p:nvSpPr>
          <p:cNvPr id="3" name="Content Placeholder 2"/>
          <p:cNvSpPr>
            <a:spLocks noGrp="1"/>
          </p:cNvSpPr>
          <p:nvPr>
            <p:ph idx="1"/>
          </p:nvPr>
        </p:nvSpPr>
        <p:spPr>
          <a:xfrm>
            <a:off x="457200" y="692702"/>
            <a:ext cx="8229600" cy="4525963"/>
          </a:xfrm>
        </p:spPr>
        <p:txBody>
          <a:bodyPr/>
          <a:lstStyle/>
          <a:p>
            <a:r>
              <a:rPr lang="es-ES" dirty="0" smtClean="0">
                <a:latin typeface="Calibri" panose="020F0502020204030204" pitchFamily="34" charset="0"/>
              </a:rPr>
              <a:t>Las plataformas autónomas generalmente carecen del “control humano” en el ciclo de retroalimentación</a:t>
            </a:r>
          </a:p>
          <a:p>
            <a:endParaRPr lang="es-ES" dirty="0" smtClean="0">
              <a:latin typeface="Calibri" panose="020F0502020204030204" pitchFamily="34" charset="0"/>
            </a:endParaRPr>
          </a:p>
          <a:p>
            <a:r>
              <a:rPr lang="es-ES" dirty="0" smtClean="0">
                <a:latin typeface="Calibri" panose="020F0502020204030204" pitchFamily="34" charset="0"/>
              </a:rPr>
              <a:t>La entrega de los datos quizás es mas lenta</a:t>
            </a:r>
          </a:p>
          <a:p>
            <a:pPr lvl="1"/>
            <a:r>
              <a:rPr lang="es-ES" dirty="0" smtClean="0">
                <a:latin typeface="Calibri" panose="020F0502020204030204" pitchFamily="34" charset="0"/>
              </a:rPr>
              <a:t>Los datos típicamente tienen que ser procesados después de descargados al final de la misión (limitado ancho de banda de comunicación en tiempo real)</a:t>
            </a:r>
          </a:p>
          <a:p>
            <a:pPr lvl="1"/>
            <a:r>
              <a:rPr lang="es-ES" dirty="0" smtClean="0">
                <a:latin typeface="Calibri" panose="020F0502020204030204" pitchFamily="34" charset="0"/>
              </a:rPr>
              <a:t>Los datos pueden ser adquiridos incorrectamente por la falta de interacción con la plataforma del hidrógrafo (no retroalimentación continua)</a:t>
            </a:r>
          </a:p>
          <a:p>
            <a:pPr lvl="1"/>
            <a:endParaRPr lang="es-ES" dirty="0">
              <a:latin typeface="Calibri" panose="020F0502020204030204" pitchFamily="34" charset="0"/>
            </a:endParaRPr>
          </a:p>
        </p:txBody>
      </p:sp>
    </p:spTree>
    <p:extLst>
      <p:ext uri="{BB962C8B-B14F-4D97-AF65-F5344CB8AC3E}">
        <p14:creationId xmlns:p14="http://schemas.microsoft.com/office/powerpoint/2010/main" val="2674302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Levantamientos conducen hacia la centralidad de los datos</a:t>
            </a:r>
            <a:endParaRPr lang="es-ES" dirty="0"/>
          </a:p>
        </p:txBody>
      </p:sp>
      <p:sp>
        <p:nvSpPr>
          <p:cNvPr id="3" name="Content Placeholder 2"/>
          <p:cNvSpPr>
            <a:spLocks noGrp="1"/>
          </p:cNvSpPr>
          <p:nvPr>
            <p:ph idx="1"/>
          </p:nvPr>
        </p:nvSpPr>
        <p:spPr>
          <a:xfrm>
            <a:off x="251522" y="476672"/>
            <a:ext cx="6552728" cy="3168352"/>
          </a:xfrm>
        </p:spPr>
        <p:txBody>
          <a:bodyPr/>
          <a:lstStyle/>
          <a:p>
            <a:r>
              <a:rPr lang="es-ES" sz="2400" dirty="0" smtClean="0">
                <a:latin typeface="Calibri" panose="020F0502020204030204" pitchFamily="34" charset="0"/>
              </a:rPr>
              <a:t>Los datos de levantamientos son la capa base en un MSDI</a:t>
            </a:r>
          </a:p>
          <a:p>
            <a:pPr lvl="1"/>
            <a:r>
              <a:rPr lang="es-ES" sz="2000" dirty="0" smtClean="0">
                <a:latin typeface="Calibri" panose="020F0502020204030204" pitchFamily="34" charset="0"/>
              </a:rPr>
              <a:t>Batimetría</a:t>
            </a:r>
          </a:p>
          <a:p>
            <a:pPr lvl="1"/>
            <a:r>
              <a:rPr lang="es-ES" sz="2000" dirty="0" smtClean="0">
                <a:latin typeface="Calibri" panose="020F0502020204030204" pitchFamily="34" charset="0"/>
              </a:rPr>
              <a:t>Geología Marina</a:t>
            </a:r>
          </a:p>
          <a:p>
            <a:pPr lvl="1"/>
            <a:r>
              <a:rPr lang="es-ES" sz="2000" dirty="0" smtClean="0">
                <a:latin typeface="Calibri" panose="020F0502020204030204" pitchFamily="34" charset="0"/>
              </a:rPr>
              <a:t>Columna de agua</a:t>
            </a:r>
          </a:p>
          <a:p>
            <a:pPr lvl="1"/>
            <a:r>
              <a:rPr lang="es-ES" sz="2000" dirty="0" smtClean="0">
                <a:latin typeface="Calibri" panose="020F0502020204030204" pitchFamily="34" charset="0"/>
              </a:rPr>
              <a:t>Oceanografía</a:t>
            </a:r>
            <a:endParaRPr lang="es-ES" sz="2400" dirty="0" smtClean="0"/>
          </a:p>
          <a:p>
            <a:r>
              <a:rPr lang="es-ES" sz="2400" dirty="0" smtClean="0">
                <a:latin typeface="Calibri" panose="020F0502020204030204" pitchFamily="34" charset="0"/>
              </a:rPr>
              <a:t>Volúmenes de datos aumentando dramáticamente </a:t>
            </a:r>
          </a:p>
          <a:p>
            <a:pPr lvl="1"/>
            <a:r>
              <a:rPr lang="es-ES" sz="2000" dirty="0" smtClean="0">
                <a:latin typeface="Calibri" panose="020F0502020204030204" pitchFamily="34" charset="0"/>
                <a:ea typeface="+mn-ea"/>
                <a:cs typeface="+mn-cs"/>
              </a:rPr>
              <a:t>Sensores con mayor resolución</a:t>
            </a:r>
          </a:p>
          <a:p>
            <a:pPr lvl="1"/>
            <a:r>
              <a:rPr lang="es-ES" sz="2000" dirty="0" smtClean="0">
                <a:latin typeface="Calibri" panose="020F0502020204030204" pitchFamily="34" charset="0"/>
                <a:ea typeface="+mn-ea"/>
                <a:cs typeface="+mn-cs"/>
              </a:rPr>
              <a:t>Crowdsourcing</a:t>
            </a:r>
          </a:p>
          <a:p>
            <a:pPr lvl="1"/>
            <a:r>
              <a:rPr lang="es-ES" sz="2000" dirty="0" smtClean="0">
                <a:latin typeface="Calibri" panose="020F0502020204030204" pitchFamily="34" charset="0"/>
                <a:ea typeface="+mn-ea"/>
                <a:cs typeface="+mn-cs"/>
              </a:rPr>
              <a:t>Derivados desde satélite</a:t>
            </a:r>
          </a:p>
          <a:p>
            <a:pPr lvl="1"/>
            <a:r>
              <a:rPr lang="es-ES" sz="2000" dirty="0" smtClean="0">
                <a:latin typeface="Calibri" panose="020F0502020204030204" pitchFamily="34" charset="0"/>
                <a:ea typeface="+mn-ea"/>
                <a:cs typeface="+mn-cs"/>
              </a:rPr>
              <a:t>Plataformas autónomas de levantamiento</a:t>
            </a:r>
          </a:p>
          <a:p>
            <a:pPr lvl="1"/>
            <a:endParaRPr lang="es-ES" sz="2000" dirty="0" smtClean="0">
              <a:latin typeface="Calibri" panose="020F0502020204030204" pitchFamily="34" charset="0"/>
              <a:ea typeface="+mn-ea"/>
              <a:cs typeface="+mn-cs"/>
            </a:endParaRPr>
          </a:p>
          <a:p>
            <a:r>
              <a:rPr lang="es-ES" sz="2400" dirty="0" smtClean="0">
                <a:latin typeface="Calibri" panose="020F0502020204030204" pitchFamily="34" charset="0"/>
              </a:rPr>
              <a:t>Podemos hacer frente a este volumen de datos y hacer uso de ellos?</a:t>
            </a:r>
          </a:p>
          <a:p>
            <a:pPr lvl="1"/>
            <a:endParaRPr lang="es-ES" sz="2000" dirty="0" smtClean="0">
              <a:latin typeface="Calibri" panose="020F0502020204030204" pitchFamily="34" charset="0"/>
              <a:ea typeface="+mn-ea"/>
              <a:cs typeface="+mn-cs"/>
            </a:endParaRPr>
          </a:p>
          <a:p>
            <a:endParaRPr lang="es-E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9" y="1412776"/>
            <a:ext cx="3500877" cy="3212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527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762000"/>
            <a:ext cx="8640960" cy="5486400"/>
          </a:xfrm>
        </p:spPr>
        <p:txBody>
          <a:bodyPr/>
          <a:lstStyle/>
          <a:p>
            <a:pPr marL="0" indent="0">
              <a:buNone/>
            </a:pPr>
            <a:r>
              <a:rPr lang="es-ES" dirty="0" smtClean="0">
                <a:latin typeface="Calibri" panose="020F0502020204030204" pitchFamily="34" charset="0"/>
              </a:rPr>
              <a:t>Muchas oficinas hidrográficas están pensando en flujos de trabajos y administración centrándose en los datos</a:t>
            </a:r>
          </a:p>
          <a:p>
            <a:pPr marL="0" indent="0">
              <a:buNone/>
            </a:pPr>
            <a:endParaRPr lang="es-ES" sz="2400" dirty="0" smtClean="0">
              <a:latin typeface="Calibri" panose="020F0502020204030204" pitchFamily="34" charset="0"/>
            </a:endParaRPr>
          </a:p>
          <a:p>
            <a:pPr>
              <a:buSzPct val="80000"/>
            </a:pPr>
            <a:r>
              <a:rPr lang="es-ES" sz="2400" dirty="0" smtClean="0">
                <a:latin typeface="Calibri" panose="020F0502020204030204" pitchFamily="34" charset="0"/>
              </a:rPr>
              <a:t>Mayor eficiencia</a:t>
            </a:r>
          </a:p>
          <a:p>
            <a:pPr lvl="1">
              <a:defRPr/>
            </a:pPr>
            <a:r>
              <a:rPr lang="es-ES" sz="2000" dirty="0" smtClean="0">
                <a:latin typeface="Calibri" panose="020F0502020204030204" pitchFamily="34" charset="0"/>
              </a:rPr>
              <a:t>Rápido cambio de tendencia con el incremento de los volúmenes de datos</a:t>
            </a:r>
          </a:p>
          <a:p>
            <a:pPr lvl="1">
              <a:defRPr/>
            </a:pPr>
            <a:r>
              <a:rPr lang="es-ES" sz="2000" dirty="0" smtClean="0">
                <a:latin typeface="Calibri" panose="020F0502020204030204" pitchFamily="34" charset="0"/>
              </a:rPr>
              <a:t>Mejor utilización de los recursos humanos</a:t>
            </a:r>
          </a:p>
          <a:p>
            <a:pPr lvl="1">
              <a:defRPr/>
            </a:pPr>
            <a:r>
              <a:rPr lang="es-ES" sz="2000" dirty="0" smtClean="0">
                <a:latin typeface="Calibri" panose="020F0502020204030204" pitchFamily="34" charset="0"/>
              </a:rPr>
              <a:t>Deseo de automatización en procesamiento y creación de productos</a:t>
            </a:r>
          </a:p>
          <a:p>
            <a:pPr lvl="1">
              <a:defRPr/>
            </a:pPr>
            <a:endParaRPr lang="es-ES" sz="2000" dirty="0" smtClean="0">
              <a:latin typeface="Calibri" panose="020F0502020204030204" pitchFamily="34" charset="0"/>
            </a:endParaRPr>
          </a:p>
          <a:p>
            <a:pPr>
              <a:buSzPct val="80000"/>
              <a:defRPr/>
            </a:pPr>
            <a:r>
              <a:rPr lang="es-ES" sz="2400" dirty="0" smtClean="0">
                <a:latin typeface="Calibri" panose="020F0502020204030204" pitchFamily="34" charset="0"/>
              </a:rPr>
              <a:t>Para proveer a una extenso numero de clientes</a:t>
            </a:r>
          </a:p>
          <a:p>
            <a:pPr lvl="1">
              <a:defRPr/>
            </a:pPr>
            <a:r>
              <a:rPr lang="es-ES" sz="2000" dirty="0" smtClean="0">
                <a:latin typeface="Calibri" panose="020F0502020204030204" pitchFamily="34" charset="0"/>
              </a:rPr>
              <a:t>Productos y servicios actuales y nuevos</a:t>
            </a:r>
            <a:endParaRPr lang="es-ES" dirty="0" smtClean="0">
              <a:latin typeface="Calibri" panose="020F0502020204030204" pitchFamily="34" charset="0"/>
            </a:endParaRPr>
          </a:p>
          <a:p>
            <a:pPr lvl="1">
              <a:defRPr/>
            </a:pPr>
            <a:endParaRPr lang="es-ES" sz="2000" dirty="0" smtClean="0">
              <a:latin typeface="Calibri" panose="020F0502020204030204" pitchFamily="34" charset="0"/>
            </a:endParaRPr>
          </a:p>
          <a:p>
            <a:pPr>
              <a:buSzPct val="80000"/>
              <a:defRPr/>
            </a:pPr>
            <a:r>
              <a:rPr lang="es-ES" sz="2400" dirty="0" smtClean="0">
                <a:latin typeface="Calibri" panose="020F0502020204030204" pitchFamily="34" charset="0"/>
              </a:rPr>
              <a:t>Incrementando el foco en proveer datos en lugar que únicamente cartas</a:t>
            </a:r>
          </a:p>
          <a:p>
            <a:pPr>
              <a:buSzPct val="80000"/>
              <a:defRPr/>
            </a:pPr>
            <a:endParaRPr lang="es-ES" sz="2000" dirty="0" smtClean="0">
              <a:latin typeface="Calibri" panose="020F0502020204030204" pitchFamily="34" charset="0"/>
            </a:endParaRPr>
          </a:p>
          <a:p>
            <a:pPr>
              <a:buSzPct val="80000"/>
              <a:defRPr/>
            </a:pPr>
            <a:endParaRPr lang="es-ES" sz="2400" dirty="0" smtClean="0">
              <a:latin typeface="Calibri" panose="020F0502020204030204" pitchFamily="34" charset="0"/>
            </a:endParaRPr>
          </a:p>
        </p:txBody>
      </p:sp>
      <p:sp>
        <p:nvSpPr>
          <p:cNvPr id="4" name="Rectangle 2"/>
          <p:cNvSpPr>
            <a:spLocks noGrp="1" noChangeArrowheads="1"/>
          </p:cNvSpPr>
          <p:nvPr>
            <p:ph type="title"/>
          </p:nvPr>
        </p:nvSpPr>
        <p:spPr>
          <a:xfrm>
            <a:off x="76200" y="0"/>
            <a:ext cx="7391400" cy="457200"/>
          </a:xfrm>
          <a:ln/>
        </p:spPr>
        <p:txBody>
          <a:bodyPr/>
          <a:lstStyle/>
          <a:p>
            <a:r>
              <a:rPr lang="es-ES" dirty="0" smtClean="0"/>
              <a:t>Por que centralidad de los datos?</a:t>
            </a:r>
            <a:endParaRPr lang="es-ES" dirty="0"/>
          </a:p>
        </p:txBody>
      </p:sp>
    </p:spTree>
    <p:extLst>
      <p:ext uri="{BB962C8B-B14F-4D97-AF65-F5344CB8AC3E}">
        <p14:creationId xmlns:p14="http://schemas.microsoft.com/office/powerpoint/2010/main" val="3651867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20688"/>
            <a:ext cx="7086600" cy="5486400"/>
          </a:xfrm>
        </p:spPr>
        <p:txBody>
          <a:bodyPr/>
          <a:lstStyle/>
          <a:p>
            <a:pPr marL="0" indent="0">
              <a:buNone/>
            </a:pPr>
            <a:r>
              <a:rPr lang="es-ES" dirty="0" smtClean="0">
                <a:latin typeface="Calibri" panose="020F0502020204030204" pitchFamily="34" charset="0"/>
              </a:rPr>
              <a:t>La centralidad de datos soporta las iniciativas de infraestructuras de datos espaciales nacionales y  regionales</a:t>
            </a:r>
          </a:p>
          <a:p>
            <a:pPr marL="0" indent="0">
              <a:buNone/>
            </a:pPr>
            <a:endParaRPr lang="es-ES" sz="2400" dirty="0" smtClean="0">
              <a:latin typeface="Calibri" panose="020F0502020204030204" pitchFamily="34" charset="0"/>
            </a:endParaRPr>
          </a:p>
          <a:p>
            <a:pPr>
              <a:buSzPct val="80000"/>
            </a:pPr>
            <a:r>
              <a:rPr lang="es-ES" sz="2400" dirty="0" smtClean="0">
                <a:latin typeface="Calibri" panose="020F0502020204030204" pitchFamily="34" charset="0"/>
              </a:rPr>
              <a:t>Poniendo datos hidrográficos a trabajar y obteniendo mayor valor a partir de ellos</a:t>
            </a:r>
          </a:p>
          <a:p>
            <a:pPr>
              <a:buSzPct val="80000"/>
            </a:pPr>
            <a:endParaRPr lang="es-ES" sz="2400" dirty="0" smtClean="0">
              <a:latin typeface="Calibri" panose="020F0502020204030204" pitchFamily="34" charset="0"/>
            </a:endParaRPr>
          </a:p>
          <a:p>
            <a:pPr>
              <a:buSzPct val="80000"/>
            </a:pPr>
            <a:r>
              <a:rPr lang="es-ES" sz="2400" dirty="0" smtClean="0">
                <a:latin typeface="Calibri" panose="020F0502020204030204" pitchFamily="34" charset="0"/>
              </a:rPr>
              <a:t>Para soportar a un mayor numero de usuarios</a:t>
            </a:r>
          </a:p>
          <a:p>
            <a:pPr>
              <a:buSzPct val="80000"/>
            </a:pPr>
            <a:endParaRPr lang="es-ES" sz="2400" dirty="0" smtClean="0">
              <a:latin typeface="Calibri" panose="020F0502020204030204" pitchFamily="34" charset="0"/>
            </a:endParaRPr>
          </a:p>
          <a:p>
            <a:pPr>
              <a:buSzPct val="80000"/>
            </a:pPr>
            <a:r>
              <a:rPr lang="es-ES" sz="2400" dirty="0" smtClean="0">
                <a:latin typeface="Calibri" panose="020F0502020204030204" pitchFamily="34" charset="0"/>
              </a:rPr>
              <a:t>En línea con políticas de Gobierno y Datos Abiertos</a:t>
            </a:r>
          </a:p>
          <a:p>
            <a:pPr>
              <a:buSzPct val="80000"/>
            </a:pPr>
            <a:endParaRPr lang="es-ES" sz="2400" dirty="0" smtClean="0">
              <a:latin typeface="Calibri" panose="020F0502020204030204" pitchFamily="34" charset="0"/>
            </a:endParaRPr>
          </a:p>
          <a:p>
            <a:pPr>
              <a:buSzPct val="80000"/>
            </a:pPr>
            <a:r>
              <a:rPr lang="es-ES" sz="2400" dirty="0" smtClean="0">
                <a:latin typeface="Calibri" panose="020F0502020204030204" pitchFamily="34" charset="0"/>
              </a:rPr>
              <a:t>Colectar una vez y usar muchas veces</a:t>
            </a:r>
          </a:p>
          <a:p>
            <a:pPr>
              <a:buSzPct val="80000"/>
              <a:defRPr/>
            </a:pPr>
            <a:endParaRPr lang="es-ES" sz="2000" dirty="0" smtClean="0">
              <a:latin typeface="Calibri" panose="020F0502020204030204" pitchFamily="34" charset="0"/>
            </a:endParaRPr>
          </a:p>
          <a:p>
            <a:pPr>
              <a:buSzPct val="80000"/>
              <a:defRPr/>
            </a:pPr>
            <a:endParaRPr lang="es-ES" sz="2400" dirty="0" smtClean="0">
              <a:latin typeface="Calibri" panose="020F0502020204030204" pitchFamily="34" charset="0"/>
            </a:endParaRPr>
          </a:p>
        </p:txBody>
      </p:sp>
      <p:sp>
        <p:nvSpPr>
          <p:cNvPr id="5" name="Rectangle 2"/>
          <p:cNvSpPr>
            <a:spLocks noGrp="1" noChangeArrowheads="1"/>
          </p:cNvSpPr>
          <p:nvPr>
            <p:ph type="title"/>
          </p:nvPr>
        </p:nvSpPr>
        <p:spPr>
          <a:xfrm>
            <a:off x="76200" y="0"/>
            <a:ext cx="7391400" cy="457200"/>
          </a:xfrm>
          <a:ln/>
        </p:spPr>
        <p:txBody>
          <a:bodyPr/>
          <a:lstStyle/>
          <a:p>
            <a:r>
              <a:rPr lang="es-ES" dirty="0" smtClean="0"/>
              <a:t>Soportando </a:t>
            </a:r>
            <a:r>
              <a:rPr lang="es-ES" dirty="0" err="1" smtClean="0"/>
              <a:t>IDEs</a:t>
            </a:r>
            <a:endParaRPr lang="es-ES" dirty="0"/>
          </a:p>
        </p:txBody>
      </p:sp>
    </p:spTree>
    <p:extLst>
      <p:ext uri="{BB962C8B-B14F-4D97-AF65-F5344CB8AC3E}">
        <p14:creationId xmlns:p14="http://schemas.microsoft.com/office/powerpoint/2010/main" val="1300943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6" y="620688"/>
            <a:ext cx="7973888" cy="5486400"/>
          </a:xfrm>
        </p:spPr>
        <p:txBody>
          <a:bodyPr/>
          <a:lstStyle/>
          <a:p>
            <a:pPr marL="0" indent="0">
              <a:buNone/>
            </a:pPr>
            <a:r>
              <a:rPr lang="es-ES" dirty="0" smtClean="0">
                <a:latin typeface="Calibri" panose="020F0502020204030204" pitchFamily="34" charset="0"/>
              </a:rPr>
              <a:t>Que es lo que significa centralidad de datos para la industria del software</a:t>
            </a:r>
            <a:endParaRPr lang="es-ES" sz="2400" dirty="0" smtClean="0">
              <a:latin typeface="Calibri" panose="020F0502020204030204" pitchFamily="34" charset="0"/>
            </a:endParaRPr>
          </a:p>
          <a:p>
            <a:pPr>
              <a:buSzPct val="80000"/>
            </a:pPr>
            <a:r>
              <a:rPr lang="es-ES" sz="2400" dirty="0" smtClean="0">
                <a:latin typeface="Calibri" panose="020F0502020204030204" pitchFamily="34" charset="0"/>
              </a:rPr>
              <a:t>Un movimiento hacia sistemas mas orientados a servicios</a:t>
            </a:r>
          </a:p>
          <a:p>
            <a:pPr lvl="1">
              <a:buSzPct val="80000"/>
            </a:pPr>
            <a:r>
              <a:rPr lang="es-ES" sz="2000" dirty="0" smtClean="0">
                <a:latin typeface="Calibri" panose="020F0502020204030204" pitchFamily="34" charset="0"/>
              </a:rPr>
              <a:t>Almacenamiento de datos abiertos</a:t>
            </a:r>
          </a:p>
          <a:p>
            <a:pPr lvl="1">
              <a:buSzPct val="80000"/>
            </a:pPr>
            <a:r>
              <a:rPr lang="es-ES" sz="2000" dirty="0" smtClean="0">
                <a:latin typeface="Calibri" panose="020F0502020204030204" pitchFamily="34" charset="0"/>
              </a:rPr>
              <a:t>Conectividad con otras herramientas</a:t>
            </a:r>
            <a:endParaRPr lang="es-ES" sz="2000" i="1" dirty="0" smtClean="0">
              <a:latin typeface="Calibri" panose="020F0502020204030204" pitchFamily="34" charset="0"/>
            </a:endParaRPr>
          </a:p>
          <a:p>
            <a:pPr lvl="1">
              <a:buSzPct val="80000"/>
            </a:pPr>
            <a:r>
              <a:rPr lang="es-ES" sz="2000" dirty="0" smtClean="0">
                <a:latin typeface="Calibri" panose="020F0502020204030204" pitchFamily="34" charset="0"/>
              </a:rPr>
              <a:t>Servicios de procesamiento basados en la nube</a:t>
            </a:r>
          </a:p>
          <a:p>
            <a:pPr lvl="1">
              <a:buSzPct val="80000"/>
            </a:pPr>
            <a:r>
              <a:rPr lang="es-ES" sz="2000" dirty="0" smtClean="0">
                <a:latin typeface="Calibri" panose="020F0502020204030204" pitchFamily="34" charset="0"/>
              </a:rPr>
              <a:t>Entrada y acceso de datos móvil</a:t>
            </a:r>
          </a:p>
          <a:p>
            <a:pPr lvl="1">
              <a:defRPr/>
            </a:pPr>
            <a:endParaRPr lang="es-ES" sz="2000" dirty="0" smtClean="0">
              <a:latin typeface="Calibri" panose="020F0502020204030204" pitchFamily="34" charset="0"/>
            </a:endParaRPr>
          </a:p>
          <a:p>
            <a:pPr>
              <a:buSzPct val="80000"/>
              <a:defRPr/>
            </a:pPr>
            <a:r>
              <a:rPr lang="es-ES" sz="2400" dirty="0" smtClean="0">
                <a:latin typeface="Calibri" panose="020F0502020204030204" pitchFamily="34" charset="0"/>
              </a:rPr>
              <a:t>Automatización de procesos</a:t>
            </a:r>
          </a:p>
          <a:p>
            <a:pPr lvl="1">
              <a:buSzPct val="80000"/>
              <a:defRPr/>
            </a:pPr>
            <a:r>
              <a:rPr lang="es-ES" sz="2000" dirty="0" smtClean="0">
                <a:latin typeface="Calibri" panose="020F0502020204030204" pitchFamily="34" charset="0"/>
              </a:rPr>
              <a:t>Flujos de trabajos basados en reglas</a:t>
            </a:r>
          </a:p>
          <a:p>
            <a:pPr lvl="1">
              <a:buSzPct val="80000"/>
              <a:defRPr/>
            </a:pPr>
            <a:r>
              <a:rPr lang="es-ES" sz="2000" dirty="0" smtClean="0">
                <a:latin typeface="Calibri" panose="020F0502020204030204" pitchFamily="34" charset="0"/>
              </a:rPr>
              <a:t>Procesamiento de datos y cartografía</a:t>
            </a:r>
          </a:p>
          <a:p>
            <a:pPr lvl="1">
              <a:buSzPct val="80000"/>
              <a:defRPr/>
            </a:pPr>
            <a:r>
              <a:rPr lang="es-ES" sz="2000" dirty="0" smtClean="0">
                <a:latin typeface="Calibri" panose="020F0502020204030204" pitchFamily="34" charset="0"/>
              </a:rPr>
              <a:t>Rápidos y mejores resultados de calidad</a:t>
            </a:r>
          </a:p>
          <a:p>
            <a:pPr lvl="1">
              <a:buSzPct val="80000"/>
              <a:defRPr/>
            </a:pPr>
            <a:r>
              <a:rPr lang="es-ES" sz="2000" dirty="0" smtClean="0">
                <a:latin typeface="Calibri" panose="020F0502020204030204" pitchFamily="34" charset="0"/>
              </a:rPr>
              <a:t>Validación de los datos en el campo antes de cargarlos en las bases de datos</a:t>
            </a:r>
          </a:p>
          <a:p>
            <a:pPr>
              <a:buSzPct val="80000"/>
              <a:defRPr/>
            </a:pPr>
            <a:endParaRPr lang="es-ES" sz="2400" dirty="0" smtClean="0">
              <a:latin typeface="Calibri" panose="020F0502020204030204" pitchFamily="34" charset="0"/>
            </a:endParaRPr>
          </a:p>
          <a:p>
            <a:pPr>
              <a:buSzPct val="80000"/>
              <a:defRPr/>
            </a:pPr>
            <a:endParaRPr lang="es-ES" sz="2400" dirty="0">
              <a:latin typeface="Calibri" panose="020F0502020204030204" pitchFamily="34" charset="0"/>
            </a:endParaRPr>
          </a:p>
        </p:txBody>
      </p:sp>
      <p:sp>
        <p:nvSpPr>
          <p:cNvPr id="4" name="Rectangle 2"/>
          <p:cNvSpPr>
            <a:spLocks noGrp="1" noChangeArrowheads="1"/>
          </p:cNvSpPr>
          <p:nvPr>
            <p:ph type="title"/>
          </p:nvPr>
        </p:nvSpPr>
        <p:spPr>
          <a:xfrm>
            <a:off x="76200" y="0"/>
            <a:ext cx="7391400" cy="457200"/>
          </a:xfrm>
          <a:ln/>
        </p:spPr>
        <p:txBody>
          <a:bodyPr/>
          <a:lstStyle/>
          <a:p>
            <a:r>
              <a:rPr lang="es-ES" dirty="0" smtClean="0"/>
              <a:t>Requerimientos de Software</a:t>
            </a:r>
            <a:endParaRPr lang="es-ES" dirty="0"/>
          </a:p>
        </p:txBody>
      </p:sp>
    </p:spTree>
    <p:extLst>
      <p:ext uri="{BB962C8B-B14F-4D97-AF65-F5344CB8AC3E}">
        <p14:creationId xmlns:p14="http://schemas.microsoft.com/office/powerpoint/2010/main" val="3860465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porate Powepoint Template">
  <a:themeElements>
    <a:clrScheme name="Corporate template (2015) - let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rporate template (2015) - let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porate template (2015) - let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orate template (2015) - let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orate template (2015) - let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orate template (2015) - let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orate template (2015) - let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orate template (2015) - let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orate template (2015) - let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orate template (2015) - let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orate template (2015) - let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orate template (2015) - let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orate template (2015) - let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orate template (2015) - let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rine Plain">
  <a:themeElements>
    <a:clrScheme name="Marine Pl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ine Pla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ine Pl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ine Plai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ine Plai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ine Plai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ine Plai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ine Plai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ine Plai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ine Plai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ine Plai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ine Plai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ine Plai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ine Plai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rine Background">
  <a:themeElements>
    <a:clrScheme name="Marin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ine 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in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ine Backgro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ine Backgro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ine Backgro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ine Backgro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ine Backgro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ine Backgro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ine Backgro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ine Backgro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ine Backgro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ine Backgro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ine Backgro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rine End">
  <a:themeElements>
    <a:clrScheme name="Marine E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ine E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ine E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ine E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ine E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ine E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ine E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ine E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ine E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ine E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ine E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ine E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ine E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ine E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arine Plain">
  <a:themeElements>
    <a:clrScheme name="Marine Pl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ine Pla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ine Pl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ine Plai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ine Plai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ine Plai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ine Plai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ine Plai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ine Plai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ine Plai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ine Plai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ine Plai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ine Plai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ine Plai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 Powepoint Template</Template>
  <TotalTime>450</TotalTime>
  <Words>3928</Words>
  <Application>Microsoft Office PowerPoint</Application>
  <PresentationFormat>On-screen Show (4:3)</PresentationFormat>
  <Paragraphs>467</Paragraphs>
  <Slides>43</Slides>
  <Notes>29</Notes>
  <HiddenSlides>0</HiddenSlides>
  <MMClips>0</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Corporate Powepoint Template</vt:lpstr>
      <vt:lpstr>Marine Plain</vt:lpstr>
      <vt:lpstr>Marine Background</vt:lpstr>
      <vt:lpstr>Marine End</vt:lpstr>
      <vt:lpstr>1_Marine Plain</vt:lpstr>
      <vt:lpstr>PowerPoint Presentation</vt:lpstr>
      <vt:lpstr>Contenido</vt:lpstr>
      <vt:lpstr>Levantamientos Autónomos</vt:lpstr>
      <vt:lpstr>Plataformas Autónomas</vt:lpstr>
      <vt:lpstr>Retroalimentación continua</vt:lpstr>
      <vt:lpstr>Levantamientos conducen hacia la centralidad de los datos</vt:lpstr>
      <vt:lpstr>Por que centralidad de los datos?</vt:lpstr>
      <vt:lpstr>Soportando IDEs</vt:lpstr>
      <vt:lpstr>Requerimientos de Software</vt:lpstr>
      <vt:lpstr>Entrada y Salida en un flujo de trabajo de datos centralizados</vt:lpstr>
      <vt:lpstr>Algunos escenarios de procesamiento a bordo</vt:lpstr>
      <vt:lpstr>Vehículos Autónomos Sumergidos</vt:lpstr>
      <vt:lpstr>Vehículo de Superficie no Tripulado</vt:lpstr>
      <vt:lpstr>Barco Tripulado</vt:lpstr>
      <vt:lpstr>Crowdsourcing Confiable </vt:lpstr>
      <vt:lpstr>El flujo de trabajo de CARIS Onboard</vt:lpstr>
      <vt:lpstr>Arquitectura de CARIS Onboard</vt:lpstr>
      <vt:lpstr>CARIS Process Designer</vt:lpstr>
      <vt:lpstr>Caso de uso 1 – USV Antigua</vt:lpstr>
      <vt:lpstr>Carta de Antigua – Puerto Jolly</vt:lpstr>
      <vt:lpstr>Datos de Antigua en un vizualizador OGC</vt:lpstr>
      <vt:lpstr>Caso de estudio 2 – Lancha de Levantamiento, Vancouver Island</vt:lpstr>
      <vt:lpstr>CARIS Onboard en la Lancha</vt:lpstr>
      <vt:lpstr>Acceso en tiempo real a CARIS Onboard desde la oficina vía HTTP</vt:lpstr>
      <vt:lpstr>Datos de Vancouver Island en un visualizador OGC</vt:lpstr>
      <vt:lpstr>PowerPoint Presentation</vt:lpstr>
      <vt:lpstr>Descubrimiento de Datos Marinos</vt:lpstr>
      <vt:lpstr>Descubrimiento de Datos Marinos (Proyecto Piloto)</vt:lpstr>
      <vt:lpstr>Uso de la información marina mas allá de las cartas náuticas</vt:lpstr>
      <vt:lpstr>Uso de la información marina mas allá de las cartas náuticas</vt:lpstr>
      <vt:lpstr>CARIS HIPS and SIPS</vt:lpstr>
      <vt:lpstr>HIPS and SIPS 9.0 </vt:lpstr>
      <vt:lpstr>HIPS and SIPS 9.0</vt:lpstr>
      <vt:lpstr>HIPS and SIPS 9.0</vt:lpstr>
      <vt:lpstr>HIPS and SIPS 9.0 </vt:lpstr>
      <vt:lpstr>HIPS and SIPS 9.1</vt:lpstr>
      <vt:lpstr>HIPS and SIPS 9.1</vt:lpstr>
      <vt:lpstr>HIPS and SIPS 9.1</vt:lpstr>
      <vt:lpstr>Bathy DataBASE</vt:lpstr>
      <vt:lpstr>Nuevas herramientas en BASE Editor</vt:lpstr>
      <vt:lpstr>Nuevas herramientas en BASE Editor</vt:lpstr>
      <vt:lpstr>Gracias!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jcarballini</dc:creator>
  <cp:lastModifiedBy>jcarballini</cp:lastModifiedBy>
  <cp:revision>15</cp:revision>
  <dcterms:created xsi:type="dcterms:W3CDTF">2016-04-18T12:58:35Z</dcterms:created>
  <dcterms:modified xsi:type="dcterms:W3CDTF">2016-04-29T05:00:33Z</dcterms:modified>
</cp:coreProperties>
</file>