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774" r:id="rId2"/>
    <p:sldId id="733" r:id="rId3"/>
    <p:sldId id="735" r:id="rId4"/>
    <p:sldId id="766" r:id="rId5"/>
    <p:sldId id="724" r:id="rId6"/>
    <p:sldId id="745" r:id="rId7"/>
    <p:sldId id="746" r:id="rId8"/>
    <p:sldId id="755" r:id="rId9"/>
    <p:sldId id="747" r:id="rId10"/>
    <p:sldId id="748" r:id="rId11"/>
    <p:sldId id="749" r:id="rId12"/>
    <p:sldId id="750" r:id="rId13"/>
    <p:sldId id="792" r:id="rId14"/>
    <p:sldId id="742" r:id="rId15"/>
    <p:sldId id="793" r:id="rId16"/>
    <p:sldId id="756" r:id="rId17"/>
    <p:sldId id="736" r:id="rId18"/>
    <p:sldId id="737" r:id="rId19"/>
    <p:sldId id="738" r:id="rId20"/>
    <p:sldId id="739" r:id="rId21"/>
    <p:sldId id="740" r:id="rId22"/>
    <p:sldId id="744" r:id="rId23"/>
    <p:sldId id="763" r:id="rId24"/>
    <p:sldId id="764" r:id="rId25"/>
    <p:sldId id="790" r:id="rId26"/>
    <p:sldId id="776" r:id="rId27"/>
    <p:sldId id="777" r:id="rId28"/>
    <p:sldId id="778" r:id="rId29"/>
    <p:sldId id="780" r:id="rId30"/>
    <p:sldId id="782" r:id="rId31"/>
    <p:sldId id="783" r:id="rId32"/>
    <p:sldId id="784" r:id="rId33"/>
    <p:sldId id="785" r:id="rId34"/>
    <p:sldId id="794" r:id="rId35"/>
    <p:sldId id="791" r:id="rId36"/>
    <p:sldId id="765" r:id="rId37"/>
    <p:sldId id="795" r:id="rId38"/>
  </p:sldIdLst>
  <p:sldSz cx="9144000" cy="6858000" type="screen4x3"/>
  <p:notesSz cx="6858000" cy="9144000"/>
  <p:custDataLst>
    <p:tags r:id="rId40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00"/>
    <a:srgbClr val="FF3300"/>
    <a:srgbClr val="CCCC00"/>
    <a:srgbClr val="FB75F5"/>
    <a:srgbClr val="000000"/>
    <a:srgbClr val="003366"/>
    <a:srgbClr val="0000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5" autoAdjust="0"/>
    <p:restoredTop sz="88151" autoAdjust="0"/>
  </p:normalViewPr>
  <p:slideViewPr>
    <p:cSldViewPr>
      <p:cViewPr varScale="1">
        <p:scale>
          <a:sx n="76" d="100"/>
          <a:sy n="76" d="100"/>
        </p:scale>
        <p:origin x="2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2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2941996-CACB-4E3B-B67E-DDD02979FD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339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7CFFA9B-EE10-4D64-9024-8BBAEDCA2D94}" type="slidenum">
              <a:rPr lang="es-ES" smtClean="0">
                <a:latin typeface="Arial" charset="0"/>
              </a:rPr>
              <a:pPr eaLnBrk="1" hangingPunct="1"/>
              <a:t>1</a:t>
            </a:fld>
            <a:endParaRPr lang="es-ES" smtClean="0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5" tIns="45718" rIns="91435" bIns="45718"/>
          <a:lstStyle/>
          <a:p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53542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F1725FA-A288-460A-ADDC-95F6711DF724}" type="slidenum">
              <a:rPr lang="es-ES" smtClean="0">
                <a:latin typeface="Arial" charset="0"/>
              </a:rPr>
              <a:pPr eaLnBrk="1" hangingPunct="1"/>
              <a:t>9</a:t>
            </a:fld>
            <a:endParaRPr lang="es-ES" smtClean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914400" y="4903788"/>
            <a:ext cx="5029200" cy="3554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s-MX" sz="1400" b="1" smtClean="0">
                <a:solidFill>
                  <a:srgbClr val="483D26"/>
                </a:solidFill>
                <a:cs typeface="Times New Roman" pitchFamily="18" charset="0"/>
              </a:rPr>
              <a:t>1</a:t>
            </a:r>
            <a:r>
              <a:rPr lang="es-ES" sz="1400" b="1" smtClean="0">
                <a:solidFill>
                  <a:srgbClr val="483D26"/>
                </a:solidFill>
                <a:cs typeface="Times New Roman" pitchFamily="18" charset="0"/>
              </a:rPr>
              <a:t>633</a:t>
            </a:r>
            <a:endParaRPr lang="es-MX" sz="1400" smtClean="0">
              <a:solidFill>
                <a:srgbClr val="483D26"/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s-MX" sz="1400" smtClean="0">
              <a:solidFill>
                <a:srgbClr val="483D26"/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s-ES" sz="1400" smtClean="0">
                <a:solidFill>
                  <a:srgbClr val="483D26"/>
                </a:solidFill>
                <a:cs typeface="Times New Roman" pitchFamily="18" charset="0"/>
              </a:rPr>
              <a:t>Pie de Palo</a:t>
            </a:r>
            <a:r>
              <a:rPr lang="es-MX" sz="1400" smtClean="0">
                <a:solidFill>
                  <a:srgbClr val="483D26"/>
                </a:solidFill>
                <a:cs typeface="Times New Roman" pitchFamily="18" charset="0"/>
              </a:rPr>
              <a:t>: Kornelius Jols – pirata holandes, alemanes, ingleses y portugueses</a:t>
            </a:r>
          </a:p>
          <a:p>
            <a:pPr algn="just" eaLnBrk="1" hangingPunct="1">
              <a:spcBef>
                <a:spcPct val="20000"/>
              </a:spcBef>
            </a:pPr>
            <a:r>
              <a:rPr lang="es-MX" sz="1400" smtClean="0">
                <a:solidFill>
                  <a:srgbClr val="483D26"/>
                </a:solidFill>
                <a:cs typeface="Times New Roman" pitchFamily="18" charset="0"/>
              </a:rPr>
              <a:t>Escuadra de 10 navíos saquean la población. 2 días de sitio. </a:t>
            </a:r>
          </a:p>
          <a:p>
            <a:pPr algn="just" eaLnBrk="1" hangingPunct="1">
              <a:spcBef>
                <a:spcPct val="20000"/>
              </a:spcBef>
            </a:pPr>
            <a:r>
              <a:rPr lang="es-MX" sz="1400" smtClean="0">
                <a:solidFill>
                  <a:srgbClr val="483D26"/>
                </a:solidFill>
                <a:cs typeface="Times New Roman" pitchFamily="18" charset="0"/>
              </a:rPr>
              <a:t>Engañan al Cap. Domingo Galván quien muere.</a:t>
            </a:r>
          </a:p>
          <a:p>
            <a:pPr algn="just" eaLnBrk="1" hangingPunct="1">
              <a:spcBef>
                <a:spcPct val="20000"/>
              </a:spcBef>
            </a:pPr>
            <a:r>
              <a:rPr lang="es-MX" sz="1400" smtClean="0">
                <a:solidFill>
                  <a:srgbClr val="483D26"/>
                </a:solidFill>
                <a:cs typeface="Times New Roman" pitchFamily="18" charset="0"/>
              </a:rPr>
              <a:t>Naufraga en las costas de Cuba.</a:t>
            </a:r>
          </a:p>
          <a:p>
            <a:pPr algn="just" eaLnBrk="1" hangingPunct="1">
              <a:spcBef>
                <a:spcPct val="20000"/>
              </a:spcBef>
            </a:pPr>
            <a:endParaRPr lang="es-MX" sz="1400" smtClean="0">
              <a:solidFill>
                <a:srgbClr val="483D26"/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s-ES" sz="1400" smtClean="0">
                <a:solidFill>
                  <a:srgbClr val="483D26"/>
                </a:solidFill>
                <a:cs typeface="Times New Roman" pitchFamily="18" charset="0"/>
              </a:rPr>
              <a:t>Diego el Mulato</a:t>
            </a:r>
            <a:r>
              <a:rPr lang="es-MX" sz="1400" smtClean="0">
                <a:solidFill>
                  <a:srgbClr val="483D26"/>
                </a:solidFill>
                <a:cs typeface="Times New Roman" pitchFamily="18" charset="0"/>
              </a:rPr>
              <a:t> – Criollo de La Habana</a:t>
            </a:r>
            <a:r>
              <a:rPr lang="es-MX" sz="1400" smtClean="0">
                <a:cs typeface="Times New Roman" pitchFamily="18" charset="0"/>
              </a:rPr>
              <a:t>: </a:t>
            </a:r>
            <a:r>
              <a:rPr lang="es-MX" sz="1400" smtClean="0">
                <a:solidFill>
                  <a:srgbClr val="483D26"/>
                </a:solidFill>
                <a:cs typeface="Times New Roman" pitchFamily="18" charset="0"/>
              </a:rPr>
              <a:t>Doña Isabel de Caraveo viuda del fallecido gobernador Centeno y Maldonado ya destituido por ataque.</a:t>
            </a:r>
          </a:p>
          <a:p>
            <a:pPr eaLnBrk="1" hangingPunct="1">
              <a:spcBef>
                <a:spcPct val="20000"/>
              </a:spcBef>
            </a:pPr>
            <a:endParaRPr lang="es-MX" sz="1400" smtClean="0">
              <a:solidFill>
                <a:srgbClr val="483D26"/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s-MX" sz="1400" smtClean="0">
                <a:solidFill>
                  <a:srgbClr val="483D26"/>
                </a:solidFill>
                <a:cs typeface="Times New Roman" pitchFamily="18" charset="0"/>
              </a:rPr>
              <a:t>1644. Champotón es atacado por James Jackson, corsario inglés que se hacía pasar por el Conde de Santa Catalina.</a:t>
            </a:r>
          </a:p>
        </p:txBody>
      </p:sp>
    </p:spTree>
    <p:extLst>
      <p:ext uri="{BB962C8B-B14F-4D97-AF65-F5344CB8AC3E}">
        <p14:creationId xmlns:p14="http://schemas.microsoft.com/office/powerpoint/2010/main" val="85187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41996-CACB-4E3B-B67E-DDD02979FD25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299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454F09-9C7D-406E-B0E6-2988A201BCBF}" type="slidenum">
              <a:rPr lang="es-ES"/>
              <a:pPr/>
              <a:t>25</a:t>
            </a:fld>
            <a:endParaRPr lang="es-E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364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6869-52A8-44E6-8D6A-E9A66D03F2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29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62068-CAA0-4CAB-86E2-314DA2C7FD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61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47828-ACE4-4427-BAAC-E2009F2DEC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33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EA0FE-A9B8-408F-9064-F7605C75CCA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08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1205-CF6D-47B2-95D6-4CBC9B23C6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30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537B5-8F6F-461D-9D7A-E5588D7B99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69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28559-FE9B-4833-AEF6-09A842997BF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26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0E0C4-869F-4430-AB97-094B66B3E2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652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3B1D3-7800-49E6-8467-029E98F5B2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94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45EE8-2E57-4B11-BD8A-4591DF6B3D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17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F3363-8730-4071-A772-2206750463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58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693FC-2E51-4FB9-80EC-13F187B313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07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9CBCCAD-6FA5-44C0-8EEE-E1BCB22D0B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7 Imagen" descr="QR-COZ-LAGUNA DE MARDINGA-EAN- 041 PANORAMIC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80" y="2852465"/>
            <a:ext cx="486568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9 Imagen" descr="QR_ES_2009_Pecio Punta Estrella_JAO - 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2" y="214290"/>
            <a:ext cx="2667678" cy="20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10 Imagen" descr="Logo_suba..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10" y="404664"/>
            <a:ext cx="1504178" cy="150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323850" y="2348880"/>
            <a:ext cx="8496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s-MX" b="1" dirty="0" smtClean="0">
                <a:solidFill>
                  <a:srgbClr val="C00000"/>
                </a:solidFill>
              </a:rPr>
              <a:t>PATRIMONIO CULTURAL SUMERGIDO DE MÉXICO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5" y="3645024"/>
            <a:ext cx="2003131" cy="302433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69160"/>
            <a:ext cx="2627784" cy="1747196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249460" y="5150715"/>
            <a:ext cx="3960441" cy="1008112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s-ES" sz="14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Arqlga</a:t>
            </a:r>
            <a:r>
              <a:rPr lang="es-ES" sz="1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 Helena Barba </a:t>
            </a:r>
            <a:r>
              <a:rPr lang="es-ES" sz="14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Meinecke</a:t>
            </a:r>
            <a:endParaRPr lang="es-ES" sz="14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s-ES" sz="1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Hist. Flor Trejo Rivera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s-ES" sz="1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Dr. Roberto Junco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s-ES" sz="14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Antrop</a:t>
            </a:r>
            <a:r>
              <a:rPr lang="es-ES" sz="1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 Isabel Campos</a:t>
            </a:r>
          </a:p>
        </p:txBody>
      </p:sp>
      <p:pic>
        <p:nvPicPr>
          <p:cNvPr id="11" name="1 Imagen" descr="SITIO_PECIO_RENATA_HBM_20042013(108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1169" y="171401"/>
            <a:ext cx="2807295" cy="2105471"/>
          </a:xfrm>
          <a:prstGeom prst="rect">
            <a:avLst/>
          </a:prstGeom>
        </p:spPr>
      </p:pic>
      <p:pic>
        <p:nvPicPr>
          <p:cNvPr id="1026" name="Picture 2" descr="http://digaohm.semar.gob.mx/TerceraConvencionMXhidrografia/imgs/Intr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68" y="2877617"/>
            <a:ext cx="1536105" cy="106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62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9 Grupo"/>
          <p:cNvGrpSpPr/>
          <p:nvPr/>
        </p:nvGrpSpPr>
        <p:grpSpPr>
          <a:xfrm>
            <a:off x="0" y="-24"/>
            <a:ext cx="9144032" cy="6858024"/>
            <a:chOff x="0" y="-24"/>
            <a:chExt cx="9144032" cy="6858024"/>
          </a:xfrm>
        </p:grpSpPr>
        <p:pic>
          <p:nvPicPr>
            <p:cNvPr id="2" name="1 Imagen" descr="QR_IM-IC_2011_El Tejas_FCE  - 4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43500" cy="6858000"/>
            </a:xfrm>
            <a:prstGeom prst="rect">
              <a:avLst/>
            </a:prstGeom>
          </p:spPr>
        </p:pic>
        <p:pic>
          <p:nvPicPr>
            <p:cNvPr id="4" name="3 Imagen" descr="QR_IM_IC_2012_TEJAS_HBM_(43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0796" y="-24"/>
              <a:ext cx="3143236" cy="2095491"/>
            </a:xfrm>
            <a:prstGeom prst="rect">
              <a:avLst/>
            </a:prstGeom>
          </p:spPr>
        </p:pic>
        <p:sp>
          <p:nvSpPr>
            <p:cNvPr id="5" name="Text Box 1028"/>
            <p:cNvSpPr txBox="1">
              <a:spLocks noChangeArrowheads="1"/>
            </p:cNvSpPr>
            <p:nvPr/>
          </p:nvSpPr>
          <p:spPr bwMode="auto">
            <a:xfrm>
              <a:off x="571472" y="285728"/>
              <a:ext cx="3519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2400" b="1" dirty="0" smtClean="0">
                  <a:solidFill>
                    <a:srgbClr val="C00000"/>
                  </a:solidFill>
                  <a:cs typeface="Times New Roman" pitchFamily="18" charset="0"/>
                </a:rPr>
                <a:t>Siglo XIX</a:t>
              </a:r>
            </a:p>
          </p:txBody>
        </p:sp>
        <p:pic>
          <p:nvPicPr>
            <p:cNvPr id="6" name="Picture 2" descr="Somers"/>
            <p:cNvPicPr>
              <a:picLocks noChangeAspect="1" noChangeArrowheads="1"/>
            </p:cNvPicPr>
            <p:nvPr/>
          </p:nvPicPr>
          <p:blipFill>
            <a:blip r:embed="rId4" cstate="print">
              <a:lum bright="6000" contrast="12000"/>
            </a:blip>
            <a:srcRect/>
            <a:stretch>
              <a:fillRect/>
            </a:stretch>
          </p:blipFill>
          <p:spPr bwMode="auto">
            <a:xfrm>
              <a:off x="4862306" y="2143116"/>
              <a:ext cx="3995974" cy="278608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" name="Picture 2" descr="Proa Vapor Lolá-Costa de Campeche-2007-HB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109" y="4929198"/>
              <a:ext cx="2955923" cy="1926706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1428728" y="6357958"/>
              <a:ext cx="26003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El Tejas, Isla Mujeres, Quintana Roo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6889347" y="6572272"/>
              <a:ext cx="170591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Vapor Lolá, Campeche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0771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9 Grupo"/>
          <p:cNvGrpSpPr/>
          <p:nvPr/>
        </p:nvGrpSpPr>
        <p:grpSpPr>
          <a:xfrm>
            <a:off x="-1" y="0"/>
            <a:ext cx="9072595" cy="6725030"/>
            <a:chOff x="-1" y="0"/>
            <a:chExt cx="9072595" cy="6725030"/>
          </a:xfrm>
        </p:grpSpPr>
        <p:pic>
          <p:nvPicPr>
            <p:cNvPr id="63490" name="1 Imagen" descr="QR-PM-Juan Escutia-FCE-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122" y="3329068"/>
              <a:ext cx="3977034" cy="298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Holbox 2008 Magnífico 0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8" y="0"/>
              <a:ext cx="3959225" cy="297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1 Imagen" descr="QR_ES_Puchero_JAO - 0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42876"/>
              <a:ext cx="4929205" cy="657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28"/>
            <p:cNvSpPr txBox="1">
              <a:spLocks noChangeArrowheads="1"/>
            </p:cNvSpPr>
            <p:nvPr/>
          </p:nvSpPr>
          <p:spPr bwMode="auto">
            <a:xfrm>
              <a:off x="357158" y="214290"/>
              <a:ext cx="3519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sz="2400" b="1" dirty="0" smtClean="0">
                  <a:solidFill>
                    <a:srgbClr val="C00000"/>
                  </a:solidFill>
                  <a:cs typeface="Times New Roman" pitchFamily="18" charset="0"/>
                </a:rPr>
                <a:t>Siglo XX</a:t>
              </a:r>
              <a:endParaRPr lang="es-E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 Box 1028"/>
            <p:cNvSpPr txBox="1">
              <a:spLocks noChangeArrowheads="1"/>
            </p:cNvSpPr>
            <p:nvPr/>
          </p:nvSpPr>
          <p:spPr bwMode="auto">
            <a:xfrm>
              <a:off x="285720" y="6019404"/>
              <a:ext cx="44291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600" dirty="0" smtClean="0">
                  <a:solidFill>
                    <a:srgbClr val="FFFF00"/>
                  </a:solidFill>
                  <a:cs typeface="Times New Roman" pitchFamily="18" charset="0"/>
                </a:rPr>
                <a:t>El Puchero, Punta Herrero, Quintana Roo</a:t>
              </a:r>
              <a:endParaRPr lang="es-ES" sz="16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 Box 1028"/>
            <p:cNvSpPr txBox="1">
              <a:spLocks noChangeArrowheads="1"/>
            </p:cNvSpPr>
            <p:nvPr/>
          </p:nvSpPr>
          <p:spPr bwMode="auto">
            <a:xfrm>
              <a:off x="5000628" y="2957452"/>
              <a:ext cx="40005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600" dirty="0" smtClean="0">
                  <a:solidFill>
                    <a:srgbClr val="C00000"/>
                  </a:solidFill>
                  <a:cs typeface="Times New Roman" pitchFamily="18" charset="0"/>
                </a:rPr>
                <a:t>El Magnífico, Cabo Catoche</a:t>
              </a:r>
              <a:endParaRPr lang="es-ES" sz="1600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 Box 1028"/>
            <p:cNvSpPr txBox="1">
              <a:spLocks noChangeArrowheads="1"/>
            </p:cNvSpPr>
            <p:nvPr/>
          </p:nvSpPr>
          <p:spPr bwMode="auto">
            <a:xfrm>
              <a:off x="5072066" y="6386476"/>
              <a:ext cx="40005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600" dirty="0" smtClean="0">
                  <a:solidFill>
                    <a:srgbClr val="C00000"/>
                  </a:solidFill>
                  <a:cs typeface="Times New Roman" pitchFamily="18" charset="0"/>
                </a:rPr>
                <a:t>Juan Escutia, Puerto Morelos, Q Roo</a:t>
              </a:r>
              <a:endParaRPr lang="es-ES" sz="16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455758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8 Imagen" descr="LAGUNA DE MARDINGA color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189">
            <a:off x="-2000250" y="-1166812"/>
            <a:ext cx="12939713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4 Imagen" descr="QR-COZ-LAGUNA DE MARDINGA-EAN- 041 PANORAMIC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82851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357158" y="214290"/>
            <a:ext cx="171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 b="1" dirty="0" smtClean="0">
                <a:solidFill>
                  <a:srgbClr val="C00000"/>
                </a:solidFill>
                <a:cs typeface="Times New Roman" pitchFamily="18" charset="0"/>
              </a:rPr>
              <a:t>Siglo XX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2428860" y="2600262"/>
            <a:ext cx="4000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000" dirty="0" smtClean="0">
                <a:solidFill>
                  <a:srgbClr val="C00000"/>
                </a:solidFill>
                <a:cs typeface="Times New Roman" pitchFamily="18" charset="0"/>
              </a:rPr>
              <a:t>Laguna de </a:t>
            </a:r>
            <a:r>
              <a:rPr lang="es-MX" sz="2000" dirty="0" err="1" smtClean="0">
                <a:solidFill>
                  <a:srgbClr val="C00000"/>
                </a:solidFill>
                <a:cs typeface="Times New Roman" pitchFamily="18" charset="0"/>
              </a:rPr>
              <a:t>Mardinga</a:t>
            </a:r>
            <a:r>
              <a:rPr lang="es-MX" sz="2000" dirty="0" smtClean="0">
                <a:solidFill>
                  <a:srgbClr val="C00000"/>
                </a:solidFill>
                <a:cs typeface="Times New Roman" pitchFamily="18" charset="0"/>
              </a:rPr>
              <a:t>, Cozumel</a:t>
            </a:r>
            <a:endParaRPr lang="es-E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3278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16632"/>
            <a:ext cx="9347704" cy="6741368"/>
            <a:chOff x="0" y="116632"/>
            <a:chExt cx="9347704" cy="6741368"/>
          </a:xfrm>
        </p:grpSpPr>
        <p:sp>
          <p:nvSpPr>
            <p:cNvPr id="4" name="3 CuadroTexto"/>
            <p:cNvSpPr txBox="1"/>
            <p:nvPr/>
          </p:nvSpPr>
          <p:spPr>
            <a:xfrm>
              <a:off x="179512" y="116632"/>
              <a:ext cx="6840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Adobe Fan Heiti Std B" pitchFamily="34" charset="-128"/>
                  <a:cs typeface="Arial" panose="020B0604020202020204" pitchFamily="34" charset="0"/>
                </a:rPr>
                <a:t>SISTEMA DE INFORMACIÓN </a:t>
              </a:r>
              <a:r>
                <a:rPr lang="es-MX" sz="24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Adobe Fan Heiti Std B" pitchFamily="34" charset="-128"/>
                  <a:cs typeface="Arial" panose="020B0604020202020204" pitchFamily="34" charset="0"/>
                </a:rPr>
                <a:t>GEOGRÁFICA</a:t>
              </a:r>
              <a:endParaRPr lang="es-MX" sz="2400" b="1" dirty="0">
                <a:solidFill>
                  <a:srgbClr val="C00000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5" name="4 Imagen" descr="SIG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688"/>
              <a:ext cx="4572536" cy="3096344"/>
            </a:xfrm>
            <a:prstGeom prst="rect">
              <a:avLst/>
            </a:prstGeom>
          </p:spPr>
        </p:pic>
        <p:pic>
          <p:nvPicPr>
            <p:cNvPr id="6" name="5 Imagen" descr="SIG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8670" y="3717032"/>
              <a:ext cx="5085330" cy="3140968"/>
            </a:xfrm>
            <a:prstGeom prst="rect">
              <a:avLst/>
            </a:prstGeom>
          </p:spPr>
        </p:pic>
        <p:pic>
          <p:nvPicPr>
            <p:cNvPr id="7" name="6 Imagen" descr="SIGGG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9992" y="620688"/>
              <a:ext cx="4644008" cy="3124262"/>
            </a:xfrm>
            <a:prstGeom prst="rect">
              <a:avLst/>
            </a:prstGeom>
          </p:spPr>
        </p:pic>
        <p:sp>
          <p:nvSpPr>
            <p:cNvPr id="8" name="7 CuadroTexto"/>
            <p:cNvSpPr txBox="1"/>
            <p:nvPr/>
          </p:nvSpPr>
          <p:spPr>
            <a:xfrm>
              <a:off x="6228184" y="620688"/>
              <a:ext cx="2405530" cy="46166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sz="2400" dirty="0" smtClean="0">
                  <a:solidFill>
                    <a:srgbClr val="C00000"/>
                  </a:solidFill>
                </a:rPr>
                <a:t>BASE DE DATOS</a:t>
              </a:r>
              <a:endParaRPr lang="es-MX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8 Conector recto de flecha"/>
            <p:cNvCxnSpPr/>
            <p:nvPr/>
          </p:nvCxnSpPr>
          <p:spPr>
            <a:xfrm flipH="1">
              <a:off x="4572000" y="1196752"/>
              <a:ext cx="2016224" cy="1656184"/>
            </a:xfrm>
            <a:prstGeom prst="straightConnector1">
              <a:avLst/>
            </a:prstGeom>
            <a:ln w="31750">
              <a:solidFill>
                <a:srgbClr val="33CC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>
              <a:off x="6740624" y="1349152"/>
              <a:ext cx="207640" cy="2655912"/>
            </a:xfrm>
            <a:prstGeom prst="straightConnector1">
              <a:avLst/>
            </a:prstGeom>
            <a:ln w="31750">
              <a:solidFill>
                <a:srgbClr val="33CC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CuadroTexto"/>
            <p:cNvSpPr txBox="1"/>
            <p:nvPr/>
          </p:nvSpPr>
          <p:spPr>
            <a:xfrm>
              <a:off x="0" y="3356992"/>
              <a:ext cx="3135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rgbClr val="0033CC"/>
                  </a:solidFill>
                </a:rPr>
                <a:t>SITIOS PENÍNSULA DE YUCATÁN</a:t>
              </a:r>
              <a:endParaRPr lang="es-MX" dirty="0">
                <a:solidFill>
                  <a:srgbClr val="0033CC"/>
                </a:solidFill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7020272" y="3789040"/>
              <a:ext cx="2327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rgbClr val="C00000"/>
                  </a:solidFill>
                </a:rPr>
                <a:t>CASOS ESPECIFICOS</a:t>
              </a: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323528" y="4637454"/>
              <a:ext cx="3456384" cy="160043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s-MX" sz="1400" dirty="0" smtClean="0">
                  <a:solidFill>
                    <a:srgbClr val="66FFFF"/>
                  </a:solidFill>
                </a:rPr>
                <a:t>ANÁLISIS A GRAN ESCALA</a:t>
              </a:r>
            </a:p>
            <a:p>
              <a:pPr>
                <a:buFont typeface="Arial" pitchFamily="34" charset="0"/>
                <a:buChar char="•"/>
              </a:pPr>
              <a:r>
                <a:rPr lang="es-MX" sz="1400" dirty="0" smtClean="0">
                  <a:solidFill>
                    <a:srgbClr val="66FFFF"/>
                  </a:solidFill>
                </a:rPr>
                <a:t>ANÁLISIS EN CASOS ESPECIFICOS</a:t>
              </a:r>
            </a:p>
            <a:p>
              <a:pPr>
                <a:buFont typeface="Arial" pitchFamily="34" charset="0"/>
                <a:buChar char="•"/>
              </a:pPr>
              <a:r>
                <a:rPr lang="es-MX" sz="1400" dirty="0" smtClean="0">
                  <a:solidFill>
                    <a:srgbClr val="66FFFF"/>
                  </a:solidFill>
                </a:rPr>
                <a:t>ANÁLISIS POR TIPO DE DATO (TEMPORALIDAD, PROFUNDIDAD, TIPO DE MATERIALES ETC.)</a:t>
              </a:r>
            </a:p>
            <a:p>
              <a:pPr>
                <a:buFont typeface="Arial" pitchFamily="34" charset="0"/>
                <a:buChar char="•"/>
              </a:pPr>
              <a:r>
                <a:rPr lang="es-MX" sz="1400" dirty="0" smtClean="0">
                  <a:solidFill>
                    <a:srgbClr val="66FFFF"/>
                  </a:solidFill>
                </a:rPr>
                <a:t>ÁREAS POTENCIALES DE SITIOS (DATOS HISTÓRICOS, BATIMETRÍA).</a:t>
              </a:r>
              <a:endParaRPr lang="es-MX" sz="1400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827584" y="3861048"/>
              <a:ext cx="20819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dirty="0" smtClean="0">
                  <a:solidFill>
                    <a:srgbClr val="66FFFF"/>
                  </a:solidFill>
                </a:rPr>
                <a:t>APORTES SIG</a:t>
              </a:r>
              <a:endParaRPr lang="es-MX" sz="2800" dirty="0">
                <a:solidFill>
                  <a:srgbClr val="66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6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764704"/>
            <a:ext cx="3960440" cy="5112568"/>
          </a:xfrm>
        </p:spPr>
        <p:txBody>
          <a:bodyPr>
            <a:noAutofit/>
          </a:bodyPr>
          <a:lstStyle/>
          <a:p>
            <a:pPr marL="64008" indent="0">
              <a:buNone/>
            </a:pPr>
            <a:r>
              <a:rPr lang="es-MX" sz="2800" dirty="0" smtClean="0">
                <a:solidFill>
                  <a:srgbClr val="C00000"/>
                </a:solidFill>
              </a:rPr>
              <a:t>Investigación cartográfica sobre el Arrecife Alacranes y Golfo de México: 10 mapas (siglo XVI al XIX). </a:t>
            </a:r>
          </a:p>
          <a:p>
            <a:pPr marL="64008" indent="0">
              <a:buNone/>
            </a:pPr>
            <a:endParaRPr lang="es-MX" sz="2800" dirty="0" smtClean="0"/>
          </a:p>
          <a:p>
            <a:pPr marL="64008" indent="0">
              <a:buNone/>
            </a:pPr>
            <a:r>
              <a:rPr lang="es-MX" sz="2800" dirty="0" smtClean="0">
                <a:effectLst/>
              </a:rPr>
              <a:t>Fondo </a:t>
            </a:r>
            <a:r>
              <a:rPr lang="es-MX" sz="2800" dirty="0" err="1" smtClean="0">
                <a:effectLst/>
              </a:rPr>
              <a:t>Antochiw</a:t>
            </a:r>
            <a:r>
              <a:rPr lang="es-MX" sz="2800" dirty="0" smtClean="0">
                <a:effectLst/>
              </a:rPr>
              <a:t> del Centro de Documentación INAH Campeche.</a:t>
            </a:r>
          </a:p>
          <a:p>
            <a:endParaRPr lang="es-MX" sz="2800" dirty="0"/>
          </a:p>
        </p:txBody>
      </p:sp>
      <p:pic>
        <p:nvPicPr>
          <p:cNvPr id="5122" name="Picture 2" descr="E:\preserntacion pp\1803 Ciriaco Cevallos Bajo Alacr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46" y="0"/>
            <a:ext cx="4813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8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332656"/>
            <a:ext cx="8964488" cy="792088"/>
          </a:xfrm>
        </p:spPr>
        <p:txBody>
          <a:bodyPr/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Investigación y recopilación de repositorios en línea. Biblioteca Digital Hispánica</a:t>
            </a:r>
            <a:endParaRPr lang="es-MX" sz="2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Chavez\Desktop\Sin títu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5" y="1772816"/>
            <a:ext cx="2900557" cy="36724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havez\Desktop\Sin títul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60" y="1772814"/>
            <a:ext cx="2900557" cy="367241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havez\Desktop\Sin título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72340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22829"/>
          <a:stretch/>
        </p:blipFill>
        <p:spPr>
          <a:xfrm>
            <a:off x="5724128" y="116632"/>
            <a:ext cx="2952328" cy="209943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3 CuadroTexto"/>
          <p:cNvSpPr txBox="1"/>
          <p:nvPr/>
        </p:nvSpPr>
        <p:spPr>
          <a:xfrm>
            <a:off x="251520" y="541129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ANCLA MACUCA </a:t>
            </a:r>
          </a:p>
          <a:p>
            <a:pPr algn="ctr"/>
            <a:endParaRPr lang="es-MX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Primera fase de limpieza mecánica</a:t>
            </a:r>
            <a:endParaRPr lang="es-MX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2420888"/>
            <a:ext cx="8676456" cy="439688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538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trabajo\Documents\TRABAJO E INVESTIGACIONES\INVESTIGACION Y DOCUMENTOS INHA 2013\Fotos Estratigrafias Y metalografias\Trabajando\WP_20140523_12_01_2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85" y="116633"/>
            <a:ext cx="1926059" cy="343145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:\Users\trabajo\Documents\TRABAJO E INVESTIGACIONES\INVESTIGACION Y DOCUMENTOS INHA 2013\Fotos Estratigrafias Y metalografias\Trabajando\WP_20140617_12_26_13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0"/>
          <a:stretch>
            <a:fillRect/>
          </a:stretch>
        </p:blipFill>
        <p:spPr bwMode="auto">
          <a:xfrm>
            <a:off x="3825090" y="3861048"/>
            <a:ext cx="2187070" cy="292494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79512" y="799539"/>
            <a:ext cx="3456384" cy="529375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2000" b="1" u="sng" dirty="0">
                <a:solidFill>
                  <a:prstClr val="white"/>
                </a:solidFill>
                <a:latin typeface="Arial" pitchFamily="34" charset="0"/>
              </a:rPr>
              <a:t>Técnicas analíticas </a:t>
            </a:r>
            <a:endParaRPr lang="es-MX" sz="2000" b="1" u="sng" dirty="0" smtClean="0">
              <a:solidFill>
                <a:prstClr val="white"/>
              </a:solidFill>
              <a:latin typeface="Arial" pitchFamily="34" charset="0"/>
            </a:endParaRPr>
          </a:p>
          <a:p>
            <a:r>
              <a:rPr lang="es-MX" sz="2000" b="1" u="sng" dirty="0" smtClean="0">
                <a:solidFill>
                  <a:srgbClr val="FF0000"/>
                </a:solidFill>
                <a:latin typeface="Arial" pitchFamily="34" charset="0"/>
              </a:rPr>
              <a:t>NO </a:t>
            </a:r>
            <a:r>
              <a:rPr lang="es-MX" sz="2000" b="1" u="sng" dirty="0">
                <a:solidFill>
                  <a:srgbClr val="FF0000"/>
                </a:solidFill>
                <a:latin typeface="Arial" pitchFamily="34" charset="0"/>
              </a:rPr>
              <a:t>destructivas</a:t>
            </a:r>
            <a:r>
              <a:rPr lang="es-MX" sz="2000" b="1" dirty="0">
                <a:solidFill>
                  <a:prstClr val="white"/>
                </a:solidFill>
                <a:latin typeface="Arial" pitchFamily="34" charset="0"/>
              </a:rPr>
              <a:t/>
            </a:r>
            <a:br>
              <a:rPr lang="es-MX" sz="2000" b="1" dirty="0">
                <a:solidFill>
                  <a:prstClr val="white"/>
                </a:solidFill>
                <a:latin typeface="Arial" pitchFamily="34" charset="0"/>
              </a:rPr>
            </a:br>
            <a:r>
              <a:rPr lang="es-MX" sz="1400" b="1" dirty="0">
                <a:solidFill>
                  <a:srgbClr val="EA157A"/>
                </a:solidFill>
                <a:latin typeface="Arial" pitchFamily="34" charset="0"/>
              </a:rPr>
              <a:t/>
            </a:r>
            <a:br>
              <a:rPr lang="es-MX" sz="1400" b="1" dirty="0">
                <a:solidFill>
                  <a:srgbClr val="EA157A"/>
                </a:solidFill>
                <a:latin typeface="Arial" pitchFamily="34" charset="0"/>
              </a:rPr>
            </a:br>
            <a:r>
              <a:rPr lang="es-MX" sz="1400" b="1" dirty="0">
                <a:solidFill>
                  <a:srgbClr val="EA157A"/>
                </a:solidFill>
                <a:latin typeface="Arial" pitchFamily="34" charset="0"/>
              </a:rPr>
              <a:t/>
            </a:r>
            <a:br>
              <a:rPr lang="es-MX" sz="1400" b="1" dirty="0">
                <a:solidFill>
                  <a:srgbClr val="EA157A"/>
                </a:solidFill>
                <a:latin typeface="Arial" pitchFamily="34" charset="0"/>
              </a:rPr>
            </a:b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>Microscopia óptica (MO)</a:t>
            </a:r>
            <a:br>
              <a:rPr lang="es-MX" b="1" dirty="0">
                <a:solidFill>
                  <a:prstClr val="white"/>
                </a:solidFill>
                <a:latin typeface="Arial" pitchFamily="34" charset="0"/>
              </a:rPr>
            </a:b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/>
            </a:r>
            <a:br>
              <a:rPr lang="es-MX" b="1" dirty="0">
                <a:solidFill>
                  <a:prstClr val="white"/>
                </a:solidFill>
                <a:latin typeface="Arial" pitchFamily="34" charset="0"/>
              </a:rPr>
            </a:b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>Microscopia electrónica de barrido acoplada a energía dispersiva de Rayos X (SEM/EDX </a:t>
            </a:r>
            <a:r>
              <a:rPr lang="es-MX" b="1" dirty="0" err="1">
                <a:solidFill>
                  <a:prstClr val="white"/>
                </a:solidFill>
                <a:latin typeface="Arial" pitchFamily="34" charset="0"/>
              </a:rPr>
              <a:t>ó</a:t>
            </a: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> MEB/EDS)</a:t>
            </a:r>
            <a:br>
              <a:rPr lang="es-MX" b="1" dirty="0">
                <a:solidFill>
                  <a:prstClr val="white"/>
                </a:solidFill>
                <a:latin typeface="Arial" pitchFamily="34" charset="0"/>
              </a:rPr>
            </a:b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/>
            </a:r>
            <a:br>
              <a:rPr lang="es-MX" b="1" dirty="0">
                <a:solidFill>
                  <a:prstClr val="white"/>
                </a:solidFill>
                <a:latin typeface="Arial" pitchFamily="34" charset="0"/>
              </a:rPr>
            </a:b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/>
            </a:r>
            <a:br>
              <a:rPr lang="es-MX" b="1" dirty="0">
                <a:solidFill>
                  <a:prstClr val="white"/>
                </a:solidFill>
                <a:latin typeface="Arial" pitchFamily="34" charset="0"/>
              </a:rPr>
            </a:b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>Fluorescencia de Rayos X (FRX)</a:t>
            </a:r>
            <a:br>
              <a:rPr lang="es-MX" b="1" dirty="0">
                <a:solidFill>
                  <a:prstClr val="white"/>
                </a:solidFill>
                <a:latin typeface="Arial" pitchFamily="34" charset="0"/>
              </a:rPr>
            </a:b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/>
            </a:r>
            <a:br>
              <a:rPr lang="es-MX" b="1" dirty="0">
                <a:solidFill>
                  <a:prstClr val="white"/>
                </a:solidFill>
                <a:latin typeface="Arial" pitchFamily="34" charset="0"/>
              </a:rPr>
            </a:br>
            <a:r>
              <a:rPr lang="es-MX" b="1" dirty="0">
                <a:solidFill>
                  <a:prstClr val="white"/>
                </a:solidFill>
                <a:latin typeface="Arial" pitchFamily="34" charset="0"/>
              </a:rPr>
              <a:t>Espectroscopia de Infrarrojo por trasformada de Fourier (FT-IR)</a:t>
            </a:r>
            <a:br>
              <a:rPr lang="es-MX" b="1" dirty="0">
                <a:solidFill>
                  <a:prstClr val="white"/>
                </a:solidFill>
                <a:latin typeface="Arial" pitchFamily="34" charset="0"/>
              </a:rPr>
            </a:br>
            <a:endParaRPr lang="es-MX" dirty="0"/>
          </a:p>
        </p:txBody>
      </p:sp>
      <p:sp>
        <p:nvSpPr>
          <p:cNvPr id="8" name="3 CuadroTexto"/>
          <p:cNvSpPr txBox="1"/>
          <p:nvPr/>
        </p:nvSpPr>
        <p:spPr>
          <a:xfrm>
            <a:off x="6110820" y="117693"/>
            <a:ext cx="3033179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450" b="1" dirty="0">
                <a:solidFill>
                  <a:srgbClr val="C00000"/>
                </a:solidFill>
                <a:latin typeface="Arial" charset="0"/>
              </a:rPr>
              <a:t>Microscopia Óptica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450" b="1" dirty="0">
              <a:solidFill>
                <a:srgbClr val="C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450" b="1" dirty="0" smtClean="0">
                <a:solidFill>
                  <a:srgbClr val="C00000"/>
                </a:solidFill>
                <a:latin typeface="Arial" charset="0"/>
              </a:rPr>
              <a:t>Estudio morfología </a:t>
            </a:r>
            <a:r>
              <a:rPr lang="es-MX" altLang="es-MX" sz="1450" b="1" dirty="0">
                <a:solidFill>
                  <a:srgbClr val="C00000"/>
                </a:solidFill>
                <a:latin typeface="Arial" charset="0"/>
              </a:rPr>
              <a:t>de los </a:t>
            </a:r>
            <a:r>
              <a:rPr lang="es-MX" altLang="es-MX" sz="1450" b="1" dirty="0" smtClean="0">
                <a:solidFill>
                  <a:srgbClr val="C00000"/>
                </a:solidFill>
                <a:latin typeface="Arial" charset="0"/>
              </a:rPr>
              <a:t>materiales pétreos, </a:t>
            </a:r>
            <a:r>
              <a:rPr lang="es-MX" altLang="es-MX" sz="1450" b="1" dirty="0">
                <a:solidFill>
                  <a:srgbClr val="C00000"/>
                </a:solidFill>
                <a:latin typeface="Arial" charset="0"/>
              </a:rPr>
              <a:t>permitiendo su análisis estructural.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450" b="1" dirty="0">
              <a:solidFill>
                <a:srgbClr val="C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450" b="1" dirty="0">
                <a:solidFill>
                  <a:srgbClr val="C00000"/>
                </a:solidFill>
                <a:latin typeface="Arial" charset="0"/>
              </a:rPr>
              <a:t>Diferentes tipos de microscopios pueden emplearse: óptico, estereoscópico.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450" b="1" dirty="0">
              <a:solidFill>
                <a:srgbClr val="C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450" b="1" dirty="0">
                <a:solidFill>
                  <a:srgbClr val="C00000"/>
                </a:solidFill>
                <a:latin typeface="Arial" charset="0"/>
              </a:rPr>
              <a:t>El tamaño de la muestra suele ser de una sección muy fina, con corte transversal (estratigrafía) o en forma de lámina </a:t>
            </a:r>
            <a:r>
              <a:rPr lang="es-MX" altLang="es-MX" sz="1450" b="1" dirty="0" smtClean="0">
                <a:solidFill>
                  <a:srgbClr val="C00000"/>
                </a:solidFill>
                <a:latin typeface="Arial" charset="0"/>
              </a:rPr>
              <a:t>delgadas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450" b="1" dirty="0">
              <a:solidFill>
                <a:srgbClr val="C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450" b="1" dirty="0">
                <a:solidFill>
                  <a:srgbClr val="C00000"/>
                </a:solidFill>
                <a:latin typeface="Arial" charset="0"/>
              </a:rPr>
              <a:t>Permite una descripción detallada de la superficie de las muestras, que da una idea general de los procesos de degradación que representan.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450" b="1" dirty="0">
              <a:solidFill>
                <a:srgbClr val="C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450" b="1" dirty="0">
                <a:solidFill>
                  <a:srgbClr val="C00000"/>
                </a:solidFill>
                <a:latin typeface="Arial" charset="0"/>
              </a:rPr>
              <a:t>Cuando se emplea una luz polarizada, proporciona una descripción petrográfica microscópica mediante análisis de lámina delgada.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450" b="1" dirty="0" smtClean="0">
              <a:solidFill>
                <a:srgbClr val="C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MX" sz="145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848901"/>
            <a:ext cx="3528392" cy="45243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s-MX" altLang="es-MX" b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Espectroscopia de Infrarrojo </a:t>
            </a:r>
            <a:endParaRPr lang="es-MX" altLang="es-MX" b="1" dirty="0" smtClean="0">
              <a:solidFill>
                <a:schemeClr val="bg1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(FT-IR)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b="1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es-MX" altLang="es-MX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 utilizará </a:t>
            </a:r>
            <a:r>
              <a:rPr lang="es-MX" altLang="es-MX" b="1" dirty="0">
                <a:solidFill>
                  <a:srgbClr val="000000"/>
                </a:solidFill>
                <a:latin typeface="Arial" charset="0"/>
                <a:cs typeface="Arial" charset="0"/>
              </a:rPr>
              <a:t>para analizar </a:t>
            </a:r>
            <a:r>
              <a:rPr lang="es-MX" altLang="es-MX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minerales y materiales orgánicos a través de vibraciones </a:t>
            </a:r>
            <a:r>
              <a:rPr lang="es-MX" altLang="es-MX" b="1" dirty="0">
                <a:solidFill>
                  <a:srgbClr val="000000"/>
                </a:solidFill>
                <a:latin typeface="Arial" charset="0"/>
                <a:cs typeface="Arial" charset="0"/>
              </a:rPr>
              <a:t>de las moléculas, estructuras cristalinas y cristales. </a:t>
            </a:r>
            <a:endParaRPr lang="es-MX" altLang="es-MX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b="1" dirty="0">
                <a:solidFill>
                  <a:srgbClr val="000000"/>
                </a:solidFill>
                <a:latin typeface="Arial" charset="0"/>
                <a:cs typeface="Arial" charset="0"/>
              </a:rPr>
              <a:t>La cantidad de energía que se absorbe, resulta de una frecuencia determinada y constituye la base de la </a:t>
            </a:r>
            <a:r>
              <a:rPr lang="es-MX" altLang="es-MX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s-MX" altLang="es-MX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s-MX" altLang="es-MX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Ley </a:t>
            </a:r>
            <a:r>
              <a:rPr lang="es-MX" altLang="es-MX" b="1" dirty="0">
                <a:solidFill>
                  <a:srgbClr val="000000"/>
                </a:solidFill>
                <a:latin typeface="Arial" charset="0"/>
                <a:cs typeface="Arial" charset="0"/>
              </a:rPr>
              <a:t>de Lambert y </a:t>
            </a:r>
            <a:r>
              <a:rPr lang="es-MX" altLang="es-MX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Beer</a:t>
            </a:r>
            <a:r>
              <a:rPr lang="es-MX" altLang="es-MX" b="1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endParaRPr lang="es-ES" altLang="es-MX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14" descr="DSC001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52457"/>
            <a:ext cx="2462213" cy="2430462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rabajo\Documents\TRABAJO E INVESTIGACIONES\INVESTIGACION Y DOCUMENTOS INHA 2013\INVESTIGACION naufragio\Para extenso elena\pieza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2" t="9544" r="4285" b="24741"/>
          <a:stretch>
            <a:fillRect/>
          </a:stretch>
        </p:blipFill>
        <p:spPr bwMode="auto">
          <a:xfrm>
            <a:off x="4067944" y="3813687"/>
            <a:ext cx="4074765" cy="279836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427984" y="2513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b="1" dirty="0">
                <a:solidFill>
                  <a:srgbClr val="C00000"/>
                </a:solidFill>
                <a:latin typeface="Arial" charset="0"/>
              </a:rPr>
              <a:t>Equipo FT-IR de laboratorio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732240" y="332902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>
                <a:solidFill>
                  <a:srgbClr val="C00000"/>
                </a:solidFill>
                <a:latin typeface="Arial" charset="0"/>
              </a:rPr>
              <a:t>Equipo FT-IR portátil</a:t>
            </a:r>
          </a:p>
        </p:txBody>
      </p:sp>
    </p:spTree>
    <p:extLst>
      <p:ext uri="{BB962C8B-B14F-4D97-AF65-F5344CB8AC3E}">
        <p14:creationId xmlns:p14="http://schemas.microsoft.com/office/powerpoint/2010/main" val="5267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252368"/>
            <a:ext cx="3384376" cy="26007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Fluorescencia de Rayos X (FRX)</a:t>
            </a:r>
          </a:p>
          <a:p>
            <a:endParaRPr lang="es-MX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Excitación a partir de </a:t>
            </a:r>
            <a:r>
              <a:rPr lang="es-MX" altLang="es-MX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rayos </a:t>
            </a:r>
            <a:r>
              <a:rPr lang="es-MX" altLang="es-MX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de análisis </a:t>
            </a:r>
            <a:r>
              <a:rPr lang="es-MX" altLang="es-MX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superficial</a:t>
            </a:r>
            <a:endParaRPr lang="es-MX" altLang="es-MX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destructiva</a:t>
            </a: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Multielemental</a:t>
            </a:r>
            <a:r>
              <a:rPr lang="es-MX" altLang="es-MX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altLang="es-MX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Rapidez</a:t>
            </a:r>
            <a:endParaRPr lang="es-MX" altLang="es-MX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Sensibilidad</a:t>
            </a:r>
            <a:endParaRPr lang="es-MX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3096200"/>
            <a:ext cx="3888432" cy="342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CUALITATIVO y CUANTITATIVO</a:t>
            </a:r>
          </a:p>
          <a:p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</a:pPr>
            <a:r>
              <a:rPr lang="es-MX" altLang="es-MX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</a:t>
            </a:r>
            <a:r>
              <a:rPr lang="es-MX" alt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estudio del patrimonio</a:t>
            </a:r>
            <a:r>
              <a:rPr lang="es-MX" altLang="es-MX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</a:pPr>
            <a:endParaRPr lang="es-MX" altLang="es-MX" sz="16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Sólidos		</a:t>
            </a: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Pastillas</a:t>
            </a: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Polvos</a:t>
            </a: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Líquidos</a:t>
            </a:r>
          </a:p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itchFamily="2" charset="2"/>
              <a:buChar char=""/>
            </a:pPr>
            <a:r>
              <a:rPr lang="es-MX" alt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Películas </a:t>
            </a:r>
            <a:r>
              <a:rPr lang="es-MX" altLang="es-MX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finas</a:t>
            </a:r>
            <a:endParaRPr lang="es-MX" altLang="es-MX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MX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95736" y="4493438"/>
            <a:ext cx="2160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8912" lvl="0" indent="-320040">
              <a:buClr>
                <a:srgbClr val="7FD13B"/>
              </a:buClr>
              <a:buSzPct val="80000"/>
              <a:buFont typeface="Wingdings 2"/>
              <a:buChar char=""/>
              <a:defRPr/>
            </a:pPr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	</a:t>
            </a:r>
          </a:p>
          <a:p>
            <a:pPr marL="438912" lvl="0" indent="-320040">
              <a:buClr>
                <a:srgbClr val="7FD13B"/>
              </a:buClr>
              <a:buSzPct val="80000"/>
              <a:buFont typeface="Wingdings 2"/>
              <a:buChar char=""/>
              <a:defRPr/>
            </a:pPr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</a:t>
            </a:r>
          </a:p>
          <a:p>
            <a:pPr marL="438912" lvl="0" indent="-320040">
              <a:buClr>
                <a:srgbClr val="7FD13B"/>
              </a:buClr>
              <a:buSzPct val="80000"/>
              <a:buFont typeface="Wingdings 2"/>
              <a:buChar char=""/>
              <a:defRPr/>
            </a:pPr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Cerámico</a:t>
            </a:r>
          </a:p>
          <a:p>
            <a:pPr marL="438912" lvl="0" indent="-320040">
              <a:buClr>
                <a:srgbClr val="7FD13B"/>
              </a:buClr>
              <a:buSzPct val="80000"/>
              <a:buFont typeface="Wingdings 2"/>
              <a:buChar char=""/>
              <a:defRPr/>
            </a:pPr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Vidrio </a:t>
            </a:r>
          </a:p>
          <a:p>
            <a:pPr marL="438912" lvl="0" indent="-320040">
              <a:buClr>
                <a:srgbClr val="7FD13B"/>
              </a:buClr>
              <a:buSzPct val="80000"/>
              <a:buFont typeface="Wingdings 2"/>
              <a:buChar char=""/>
              <a:defRPr/>
            </a:pPr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Plástico</a:t>
            </a:r>
          </a:p>
          <a:p>
            <a:pPr marL="438912" lvl="0" indent="-320040">
              <a:buClr>
                <a:srgbClr val="7FD13B"/>
              </a:buClr>
              <a:buSzPct val="80000"/>
              <a:buFont typeface="Wingdings 2"/>
              <a:buChar char=""/>
              <a:defRPr/>
            </a:pPr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Tela</a:t>
            </a:r>
          </a:p>
          <a:p>
            <a:pPr marL="438912" lvl="0" indent="-320040">
              <a:buClr>
                <a:srgbClr val="7FD13B"/>
              </a:buClr>
              <a:buSzPct val="80000"/>
              <a:buFont typeface="Wingdings 2"/>
              <a:buChar char=""/>
              <a:defRPr/>
            </a:pPr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</a:t>
            </a:r>
            <a:endParaRPr lang="es-MX" sz="3200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7" name="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11" y="1283780"/>
            <a:ext cx="4752404" cy="559699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trabajo\Documents\TRABAJO E INVESTIGACIONES\INVESTIGACION Y DOCUMENTOS INHA 2013\ANALISIS UNAM naufragio\ANALISIS FRX\FOTOS FRX\SAM_0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7" b="26965"/>
          <a:stretch>
            <a:fillRect/>
          </a:stretch>
        </p:blipFill>
        <p:spPr bwMode="auto">
          <a:xfrm>
            <a:off x="3692131" y="0"/>
            <a:ext cx="2824085" cy="2213019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71051" cy="5025736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76562"/>
            <a:ext cx="91362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s-MX" sz="2000" b="1" dirty="0" smtClean="0"/>
              <a:t>LEGISLACIÓN</a:t>
            </a:r>
            <a:endParaRPr lang="es-MX" sz="2000" b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497" y="5733256"/>
            <a:ext cx="91007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s-MX" b="1" dirty="0" smtClean="0"/>
              <a:t>Ley Federal de Monumentos y Zonas Arqueológicos, Artísticos e Históricos </a:t>
            </a:r>
          </a:p>
          <a:p>
            <a:pPr algn="ctr" eaLnBrk="1" hangingPunct="1"/>
            <a:r>
              <a:rPr lang="es-MX" b="1" dirty="0" smtClean="0"/>
              <a:t>y </a:t>
            </a:r>
          </a:p>
          <a:p>
            <a:pPr algn="ctr" eaLnBrk="1" hangingPunct="1"/>
            <a:r>
              <a:rPr lang="es-MX" b="1" dirty="0" smtClean="0"/>
              <a:t>Convención UNESCO para la protección del Patrimonio Cultural Subacuático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36731655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560" y="549275"/>
            <a:ext cx="29523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>
                <a:solidFill>
                  <a:srgbClr val="FFFF00"/>
                </a:solidFill>
                <a:latin typeface="Arial" charset="0"/>
              </a:rPr>
              <a:t>Difracción de Rayos X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600" b="1" dirty="0">
              <a:solidFill>
                <a:prstClr val="white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>
                <a:solidFill>
                  <a:prstClr val="white"/>
                </a:solidFill>
                <a:latin typeface="Arial" charset="0"/>
              </a:rPr>
              <a:t>Basado en la evaluación de la difracción de una radiación en direcciones características cuando choca contra partículas de materiales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600" b="1" dirty="0">
              <a:solidFill>
                <a:prstClr val="white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>
                <a:solidFill>
                  <a:prstClr val="white"/>
                </a:solidFill>
                <a:latin typeface="Arial" charset="0"/>
              </a:rPr>
              <a:t>La difracción de rayos X, es una técnica que permite tener información cualitativa, cuantitativa  y estructural (cristalográfica) de las sustancias </a:t>
            </a:r>
            <a:r>
              <a:rPr lang="es-MX" altLang="es-MX" sz="1600" b="1" dirty="0">
                <a:solidFill>
                  <a:srgbClr val="FFC000"/>
                </a:solidFill>
                <a:latin typeface="Arial" charset="0"/>
              </a:rPr>
              <a:t>cristalinas</a:t>
            </a:r>
            <a:r>
              <a:rPr lang="es-MX" altLang="es-MX" sz="1600" b="1" dirty="0" smtClean="0">
                <a:solidFill>
                  <a:srgbClr val="FFC000"/>
                </a:solidFill>
                <a:latin typeface="Arial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600" b="1" dirty="0">
              <a:solidFill>
                <a:srgbClr val="FFC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>
                <a:solidFill>
                  <a:prstClr val="white"/>
                </a:solidFill>
                <a:latin typeface="Arial" charset="0"/>
              </a:rPr>
              <a:t>Usos: pigmentos, sales contaminantes, productos de corrosión, aleaciones metálicas, materiales pétreos y cerámicos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600" b="1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9275"/>
            <a:ext cx="3589338" cy="594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72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788506"/>
            <a:ext cx="3600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>
                <a:solidFill>
                  <a:srgbClr val="FF0000"/>
                </a:solidFill>
                <a:latin typeface="Arial" charset="0"/>
              </a:rPr>
              <a:t>Microscopía electrónica de barrido (MEB)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600" b="1" dirty="0">
              <a:solidFill>
                <a:srgbClr val="CC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>
                <a:solidFill>
                  <a:prstClr val="white"/>
                </a:solidFill>
                <a:latin typeface="Arial" charset="0"/>
              </a:rPr>
              <a:t>Ideal para investigaciones topológicas de superficie, se emplea para aquellos estudios que buscan conocer detalles de la orientación y  tamaños de partículas así como texturales. Es una técnica de tipo invasiva.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600" b="1" dirty="0">
              <a:solidFill>
                <a:prstClr val="white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>
                <a:solidFill>
                  <a:prstClr val="white"/>
                </a:solidFill>
                <a:latin typeface="Arial" charset="0"/>
              </a:rPr>
              <a:t>Se basa en la interacción de </a:t>
            </a:r>
            <a:r>
              <a:rPr lang="es-MX" altLang="es-MX" sz="1600" b="1" dirty="0">
                <a:solidFill>
                  <a:srgbClr val="FFFF00"/>
                </a:solidFill>
                <a:latin typeface="Arial" charset="0"/>
              </a:rPr>
              <a:t>electrones acelerados</a:t>
            </a:r>
            <a:r>
              <a:rPr lang="es-MX" altLang="es-MX" sz="1600" b="1" dirty="0">
                <a:solidFill>
                  <a:prstClr val="white"/>
                </a:solidFill>
                <a:latin typeface="Arial" charset="0"/>
              </a:rPr>
              <a:t> que inciden sobre una muestra, para liberar electrones secundarios.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altLang="es-MX" sz="1600" dirty="0">
              <a:solidFill>
                <a:prstClr val="white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1600" b="1" dirty="0" smtClean="0">
                <a:solidFill>
                  <a:prstClr val="white"/>
                </a:solidFill>
                <a:latin typeface="Arial" charset="0"/>
              </a:rPr>
              <a:t>Es </a:t>
            </a:r>
            <a:r>
              <a:rPr lang="es-MX" altLang="es-MX" sz="1600" b="1" dirty="0">
                <a:solidFill>
                  <a:prstClr val="white"/>
                </a:solidFill>
                <a:latin typeface="Arial" charset="0"/>
              </a:rPr>
              <a:t>una técnica muy completa para la realización de análisis elemental, pudiendo adquirir carácter cualitativo y cuantitativo</a:t>
            </a:r>
            <a:r>
              <a:rPr lang="es-MX" altLang="es-MX" sz="1600" b="1" dirty="0" smtClean="0">
                <a:solidFill>
                  <a:prstClr val="white"/>
                </a:solidFill>
                <a:latin typeface="Arial" charset="0"/>
              </a:rPr>
              <a:t>.</a:t>
            </a:r>
            <a:endParaRPr lang="es-MX" altLang="es-MX" sz="16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" name="Picture 29" descr="C:\Users\trabajo\Pictures\SAM_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15" y="3645024"/>
            <a:ext cx="3968949" cy="29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8" descr="C:\Users\trabajo\Pictures\SAM_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2656"/>
            <a:ext cx="3941763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4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16632"/>
            <a:ext cx="9144000" cy="6305623"/>
            <a:chOff x="0" y="-78185"/>
            <a:chExt cx="9144000" cy="6936185"/>
          </a:xfrm>
        </p:grpSpPr>
        <p:pic>
          <p:nvPicPr>
            <p:cNvPr id="5" name="4 Imagen" descr="ACCESSS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12942"/>
              <a:ext cx="4572000" cy="3145058"/>
            </a:xfrm>
            <a:prstGeom prst="rect">
              <a:avLst/>
            </a:prstGeom>
          </p:spPr>
        </p:pic>
        <p:pic>
          <p:nvPicPr>
            <p:cNvPr id="6" name="5 Imagen" descr="CÉDULAS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7864" y="-78185"/>
              <a:ext cx="5796136" cy="3990979"/>
            </a:xfrm>
            <a:prstGeom prst="rect">
              <a:avLst/>
            </a:prstGeom>
          </p:spPr>
        </p:pic>
        <p:pic>
          <p:nvPicPr>
            <p:cNvPr id="7" name="6 Imagen" descr="ACCESSS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8261" y="3861048"/>
              <a:ext cx="4615739" cy="2996952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251520" y="188640"/>
              <a:ext cx="7272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 smtClean="0">
                  <a:solidFill>
                    <a:srgbClr val="C00000"/>
                  </a:solidFill>
                  <a:latin typeface="Adobe Fan Heiti Std B" pitchFamily="34" charset="-128"/>
                  <a:ea typeface="Adobe Fan Heiti Std B" pitchFamily="34" charset="-128"/>
                </a:rPr>
                <a:t>BASE DE DATOS CATÁLOGO BIENES CULTURALES</a:t>
              </a:r>
              <a:endParaRPr lang="es-MX" sz="2400" dirty="0">
                <a:solidFill>
                  <a:srgbClr val="C0000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251520" y="1052736"/>
              <a:ext cx="2213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rgbClr val="66FFFF"/>
                  </a:solidFill>
                </a:rPr>
                <a:t>TOTAL OBJETOS = 868</a:t>
              </a:r>
              <a:endParaRPr lang="es-MX" dirty="0">
                <a:solidFill>
                  <a:srgbClr val="66FFFF"/>
                </a:solidFill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39491" y="1508591"/>
              <a:ext cx="2116285" cy="120032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   CAÑONES = 98</a:t>
              </a:r>
            </a:p>
            <a:p>
              <a:pPr algn="ctr"/>
              <a:r>
                <a:rPr lang="es-MX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ANCLAS = 5</a:t>
              </a:r>
            </a:p>
            <a:p>
              <a:pPr algn="ctr"/>
              <a:r>
                <a:rPr lang="es-MX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BALAS = 88 </a:t>
              </a:r>
            </a:p>
            <a:p>
              <a:pPr algn="ctr"/>
              <a:r>
                <a:rPr lang="es-MX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 OTROS = 677</a:t>
              </a:r>
              <a:endParaRPr lang="es-MX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300192" y="836712"/>
              <a:ext cx="1334020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sz="2400" dirty="0" smtClean="0">
                  <a:solidFill>
                    <a:srgbClr val="33CCFF"/>
                  </a:solidFill>
                </a:rPr>
                <a:t>CÉDULAS</a:t>
              </a:r>
              <a:endParaRPr lang="es-MX" sz="2400" dirty="0">
                <a:solidFill>
                  <a:srgbClr val="33CCFF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79512" y="3212976"/>
              <a:ext cx="2405530" cy="46166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sz="2400" dirty="0" smtClean="0">
                  <a:solidFill>
                    <a:srgbClr val="C00000"/>
                  </a:solidFill>
                </a:rPr>
                <a:t>BASE DE DATOS</a:t>
              </a:r>
              <a:endParaRPr lang="es-MX" sz="2400" dirty="0">
                <a:solidFill>
                  <a:srgbClr val="C00000"/>
                </a:solidFill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004048" y="3933056"/>
              <a:ext cx="1656223" cy="46166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sz="2400" dirty="0" smtClean="0">
                  <a:solidFill>
                    <a:srgbClr val="C00000"/>
                  </a:solidFill>
                </a:rPr>
                <a:t>INFORMES</a:t>
              </a:r>
              <a:endParaRPr lang="es-MX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15 Conector recto de flecha"/>
            <p:cNvCxnSpPr/>
            <p:nvPr/>
          </p:nvCxnSpPr>
          <p:spPr>
            <a:xfrm flipV="1">
              <a:off x="2483768" y="1412776"/>
              <a:ext cx="3744416" cy="1944216"/>
            </a:xfrm>
            <a:prstGeom prst="straightConnector1">
              <a:avLst/>
            </a:prstGeom>
            <a:ln w="31750">
              <a:solidFill>
                <a:srgbClr val="33CC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>
              <a:off x="2483768" y="3501008"/>
              <a:ext cx="2448272" cy="504056"/>
            </a:xfrm>
            <a:prstGeom prst="straightConnector1">
              <a:avLst/>
            </a:prstGeom>
            <a:ln w="31750">
              <a:solidFill>
                <a:srgbClr val="33CC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36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DSC08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3" y="500042"/>
            <a:ext cx="3321867" cy="4429156"/>
          </a:xfrm>
          <a:prstGeom prst="rect">
            <a:avLst/>
          </a:prstGeom>
        </p:spPr>
      </p:pic>
      <p:pic>
        <p:nvPicPr>
          <p:cNvPr id="4" name="3 Imagen" descr="27 marzo 07 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3537" y="428604"/>
            <a:ext cx="3321867" cy="4429156"/>
          </a:xfrm>
          <a:prstGeom prst="rect">
            <a:avLst/>
          </a:prstGeom>
        </p:spPr>
      </p:pic>
      <p:pic>
        <p:nvPicPr>
          <p:cNvPr id="18" name="124 Imagen" descr="53.jpg"/>
          <p:cNvPicPr/>
          <p:nvPr/>
        </p:nvPicPr>
        <p:blipFill>
          <a:blip r:embed="rId4" cstate="print"/>
          <a:srcRect l="3583" r="3257" b="5379"/>
          <a:stretch>
            <a:fillRect/>
          </a:stretch>
        </p:blipFill>
        <p:spPr>
          <a:xfrm>
            <a:off x="6715140" y="5025349"/>
            <a:ext cx="1359602" cy="1814513"/>
          </a:xfrm>
          <a:prstGeom prst="rect">
            <a:avLst/>
          </a:prstGeom>
        </p:spPr>
      </p:pic>
      <p:pic>
        <p:nvPicPr>
          <p:cNvPr id="19" name="139 Imagen" descr="66.jpg"/>
          <p:cNvPicPr/>
          <p:nvPr/>
        </p:nvPicPr>
        <p:blipFill>
          <a:blip r:embed="rId5" cstate="print"/>
          <a:srcRect t="4017" r="6485" b="5497"/>
          <a:stretch>
            <a:fillRect/>
          </a:stretch>
        </p:blipFill>
        <p:spPr>
          <a:xfrm>
            <a:off x="1357290" y="5096787"/>
            <a:ext cx="1364907" cy="1761237"/>
          </a:xfrm>
          <a:prstGeom prst="rect">
            <a:avLst/>
          </a:prstGeom>
        </p:spPr>
      </p:pic>
      <p:pic>
        <p:nvPicPr>
          <p:cNvPr id="20" name="3877 Imagen" descr="39.jpg"/>
          <p:cNvPicPr/>
          <p:nvPr/>
        </p:nvPicPr>
        <p:blipFill>
          <a:blip r:embed="rId6" cstate="print"/>
          <a:srcRect l="4528" t="7767" r="7154" b="6756"/>
          <a:stretch>
            <a:fillRect/>
          </a:stretch>
        </p:blipFill>
        <p:spPr>
          <a:xfrm>
            <a:off x="4000496" y="5025349"/>
            <a:ext cx="1375877" cy="1773546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85786" y="71414"/>
            <a:ext cx="8001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s-MX" b="1" dirty="0" smtClean="0">
                <a:solidFill>
                  <a:srgbClr val="C00000"/>
                </a:solidFill>
                <a:latin typeface="Arial" charset="0"/>
              </a:rPr>
              <a:t>CATÁLOGO BIENES CULTURALES MUEBLES PROCEDENTES </a:t>
            </a:r>
            <a:br>
              <a:rPr lang="es-MX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es-MX" b="1" dirty="0" smtClean="0">
                <a:solidFill>
                  <a:srgbClr val="C00000"/>
                </a:solidFill>
                <a:latin typeface="Arial" charset="0"/>
              </a:rPr>
              <a:t>Y/O RELACIONADOS CON MEDIOS ACUÁTICOS</a:t>
            </a:r>
            <a:endParaRPr lang="es-ES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1812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ubacuatica\Desktop\Nueva carpeta (2)\IMG_20141209_125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68352" cy="42244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9219" name="Picture 3" descr="C:\Users\Subacuatica\Desktop\Nueva carpeta (2)\IMG_20150225_104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6968" y="188640"/>
            <a:ext cx="4717032" cy="3537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9220" name="Picture 4" descr="C:\Users\Subacuatica\Desktop\Nueva carpeta (2)\SC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8892" y="4005064"/>
            <a:ext cx="1865108" cy="25649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9222" name="Picture 6" descr="C:\Users\Subacuatica\Desktop\Nueva carpeta (2)\SASY278.JPG"/>
          <p:cNvPicPr>
            <a:picLocks noChangeAspect="1" noChangeArrowheads="1"/>
          </p:cNvPicPr>
          <p:nvPr/>
        </p:nvPicPr>
        <p:blipFill>
          <a:blip r:embed="rId5" cstate="print"/>
          <a:srcRect r="18337"/>
          <a:stretch>
            <a:fillRect/>
          </a:stretch>
        </p:blipFill>
        <p:spPr bwMode="auto">
          <a:xfrm>
            <a:off x="0" y="4653136"/>
            <a:ext cx="1835696" cy="1686183"/>
          </a:xfrm>
          <a:prstGeom prst="rect">
            <a:avLst/>
          </a:prstGeom>
          <a:noFill/>
        </p:spPr>
      </p:pic>
      <p:pic>
        <p:nvPicPr>
          <p:cNvPr id="9223" name="Picture 7" descr="C:\Users\Subacuatica\Desktop\Nueva carpeta (2)\SC2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5085184"/>
            <a:ext cx="2140907" cy="15567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9224" name="Picture 8" descr="C:\Users\Subacuatica\Desktop\Nueva carpeta (2)\100_2318-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0"/>
            <a:ext cx="1504801" cy="20066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9225" name="Picture 9" descr="C:\Users\Subacuatica\Desktop\Nueva carpeta (2)\100_2327-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4524" y="2727077"/>
            <a:ext cx="1584176" cy="11879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9221" name="Picture 5" descr="C:\Users\Subacuatica\Desktop\Nueva carpeta (2)\SASY307.JPG"/>
          <p:cNvPicPr>
            <a:picLocks noChangeAspect="1" noChangeArrowheads="1"/>
          </p:cNvPicPr>
          <p:nvPr/>
        </p:nvPicPr>
        <p:blipFill>
          <a:blip r:embed="rId9" cstate="print"/>
          <a:srcRect l="20605" r="20712"/>
          <a:stretch>
            <a:fillRect/>
          </a:stretch>
        </p:blipFill>
        <p:spPr bwMode="auto">
          <a:xfrm>
            <a:off x="6156176" y="3861048"/>
            <a:ext cx="1224136" cy="2780928"/>
          </a:xfrm>
          <a:prstGeom prst="rect">
            <a:avLst/>
          </a:prstGeom>
          <a:noFill/>
        </p:spPr>
      </p:pic>
      <p:pic>
        <p:nvPicPr>
          <p:cNvPr id="9226" name="Picture 10" descr="C:\Users\Subacuatica\Desktop\Nueva carpeta (2)\ALACRAN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4149080"/>
            <a:ext cx="1679524" cy="23096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7815608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686800" cy="6858000"/>
            <a:chOff x="0" y="0"/>
            <a:chExt cx="5472" cy="4320"/>
          </a:xfrm>
        </p:grpSpPr>
        <p:pic>
          <p:nvPicPr>
            <p:cNvPr id="390147" name="Picture 3" descr="flota164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128" cy="43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0148" name="Text Box 4"/>
            <p:cNvSpPr txBox="1">
              <a:spLocks noChangeArrowheads="1"/>
            </p:cNvSpPr>
            <p:nvPr/>
          </p:nvSpPr>
          <p:spPr bwMode="auto">
            <a:xfrm>
              <a:off x="3408" y="1776"/>
              <a:ext cx="2064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 typeface="Wingdings" pitchFamily="2" charset="2"/>
                <a:buNone/>
              </a:pPr>
              <a:r>
                <a:rPr lang="es-ES" sz="2000" b="1" dirty="0">
                  <a:solidFill>
                    <a:srgbClr val="C00000"/>
                  </a:solidFill>
                  <a:latin typeface="Comic Sans MS" pitchFamily="66" charset="0"/>
                  <a:sym typeface="Wingdings" pitchFamily="2" charset="2"/>
                </a:rPr>
                <a:t></a:t>
              </a:r>
              <a:r>
                <a:rPr lang="es-MX" sz="2000" dirty="0">
                  <a:solidFill>
                    <a:srgbClr val="C00000"/>
                  </a:solidFill>
                  <a:latin typeface="Comic Sans MS" pitchFamily="66" charset="0"/>
                </a:rPr>
                <a:t> Trabajo en Archivos</a:t>
              </a:r>
            </a:p>
            <a:p>
              <a:pPr algn="l">
                <a:spcBef>
                  <a:spcPct val="50000"/>
                </a:spcBef>
              </a:pPr>
              <a:r>
                <a:rPr lang="es-ES" sz="2000" b="1" dirty="0">
                  <a:solidFill>
                    <a:srgbClr val="C00000"/>
                  </a:solidFill>
                  <a:latin typeface="Comic Sans MS" pitchFamily="66" charset="0"/>
                  <a:sym typeface="Wingdings" pitchFamily="2" charset="2"/>
                </a:rPr>
                <a:t></a:t>
              </a:r>
              <a:r>
                <a:rPr lang="es-MX" sz="2000" b="1" dirty="0">
                  <a:solidFill>
                    <a:srgbClr val="C00000"/>
                  </a:solidFill>
                  <a:latin typeface="Comic Sans MS" pitchFamily="66" charset="0"/>
                  <a:sym typeface="Wingdings" pitchFamily="2" charset="2"/>
                </a:rPr>
                <a:t> </a:t>
              </a:r>
              <a:r>
                <a:rPr lang="es-MX" sz="2000" dirty="0">
                  <a:solidFill>
                    <a:srgbClr val="C00000"/>
                  </a:solidFill>
                  <a:latin typeface="Comic Sans MS" pitchFamily="66" charset="0"/>
                </a:rPr>
                <a:t>Informantes Locales</a:t>
              </a:r>
            </a:p>
            <a:p>
              <a:pPr algn="l">
                <a:spcBef>
                  <a:spcPct val="50000"/>
                </a:spcBef>
              </a:pPr>
              <a:r>
                <a:rPr lang="es-ES" sz="2000" b="1" dirty="0">
                  <a:solidFill>
                    <a:srgbClr val="C00000"/>
                  </a:solidFill>
                  <a:latin typeface="Comic Sans MS" pitchFamily="66" charset="0"/>
                  <a:sym typeface="Wingdings" pitchFamily="2" charset="2"/>
                </a:rPr>
                <a:t></a:t>
              </a:r>
              <a:r>
                <a:rPr lang="es-MX" sz="2000" b="1" dirty="0">
                  <a:solidFill>
                    <a:srgbClr val="C00000"/>
                  </a:solidFill>
                  <a:latin typeface="Comic Sans MS" pitchFamily="66" charset="0"/>
                  <a:sym typeface="Wingdings" pitchFamily="2" charset="2"/>
                </a:rPr>
                <a:t> </a:t>
              </a:r>
              <a:r>
                <a:rPr lang="es-MX" sz="2000" dirty="0">
                  <a:solidFill>
                    <a:srgbClr val="C00000"/>
                  </a:solidFill>
                  <a:latin typeface="Comic Sans MS" pitchFamily="66" charset="0"/>
                </a:rPr>
                <a:t>Sistema ESPADAS</a:t>
              </a:r>
            </a:p>
            <a:p>
              <a:pPr algn="l">
                <a:spcBef>
                  <a:spcPct val="50000"/>
                </a:spcBef>
              </a:pPr>
              <a:r>
                <a:rPr lang="es-ES" sz="2000" b="1" dirty="0">
                  <a:solidFill>
                    <a:srgbClr val="C00000"/>
                  </a:solidFill>
                  <a:latin typeface="Comic Sans MS" pitchFamily="66" charset="0"/>
                  <a:sym typeface="Wingdings" pitchFamily="2" charset="2"/>
                </a:rPr>
                <a:t></a:t>
              </a:r>
              <a:r>
                <a:rPr lang="es-MX" sz="2000" dirty="0">
                  <a:solidFill>
                    <a:srgbClr val="C00000"/>
                  </a:solidFill>
                  <a:latin typeface="Comic Sans MS" pitchFamily="66" charset="0"/>
                </a:rPr>
                <a:t> Hallazgos Fortuitos</a:t>
              </a:r>
              <a:endParaRPr lang="es-ES" sz="2000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3643306" y="517525"/>
            <a:ext cx="5105416" cy="396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MX" sz="2000" b="1" dirty="0" smtClean="0">
                <a:solidFill>
                  <a:srgbClr val="C00000"/>
                </a:solidFill>
                <a:latin typeface="Comic Sans MS" pitchFamily="66" charset="0"/>
              </a:rPr>
              <a:t>Flota de la Nueva España 1630-1631</a:t>
            </a:r>
            <a:endParaRPr lang="es-ES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_2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61211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2172" y="-1563"/>
            <a:ext cx="911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Campaña de prospección geofísica mayo – junio 2012</a:t>
            </a:r>
          </a:p>
          <a:p>
            <a:pPr algn="ctr"/>
            <a:r>
              <a:rPr lang="es-ES" dirty="0" smtClean="0"/>
              <a:t>Buque Oceanográfico Justo Sierra, UNAM</a:t>
            </a:r>
            <a:r>
              <a:rPr lang="es-ES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es-E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uperacion aparato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56040"/>
            <a:ext cx="7996024" cy="5357336"/>
          </a:xfrm>
          <a:prstGeom prst="rect">
            <a:avLst/>
          </a:prstGeom>
        </p:spPr>
      </p:pic>
      <p:pic>
        <p:nvPicPr>
          <p:cNvPr id="3" name="Imagen 2" descr="sonar y mag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2934"/>
            <a:ext cx="4104456" cy="27499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83968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>
                <a:solidFill>
                  <a:srgbClr val="F2F2F2"/>
                </a:solidFill>
              </a:rPr>
              <a:t>Sonar digital de barrido lateral </a:t>
            </a:r>
            <a:r>
              <a:rPr lang="es-ES" dirty="0" err="1" smtClean="0">
                <a:solidFill>
                  <a:srgbClr val="F2F2F2"/>
                </a:solidFill>
              </a:rPr>
              <a:t>Edge</a:t>
            </a:r>
            <a:r>
              <a:rPr lang="es-ES" dirty="0" smtClean="0">
                <a:solidFill>
                  <a:srgbClr val="F2F2F2"/>
                </a:solidFill>
              </a:rPr>
              <a:t> </a:t>
            </a:r>
            <a:r>
              <a:rPr lang="es-ES" dirty="0" err="1" smtClean="0">
                <a:solidFill>
                  <a:srgbClr val="F2F2F2"/>
                </a:solidFill>
              </a:rPr>
              <a:t>Tech</a:t>
            </a:r>
            <a:r>
              <a:rPr lang="es-ES" dirty="0" smtClean="0">
                <a:solidFill>
                  <a:srgbClr val="F2F2F2"/>
                </a:solidFill>
              </a:rPr>
              <a:t> 4200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olidFill>
                  <a:srgbClr val="F2F2F2"/>
                </a:solidFill>
              </a:rPr>
              <a:t>Magnetómetro de cesio </a:t>
            </a:r>
            <a:r>
              <a:rPr lang="es-ES" dirty="0" err="1" smtClean="0">
                <a:solidFill>
                  <a:srgbClr val="F2F2F2"/>
                </a:solidFill>
              </a:rPr>
              <a:t>Geometrics</a:t>
            </a:r>
            <a:r>
              <a:rPr lang="es-ES" dirty="0" smtClean="0">
                <a:solidFill>
                  <a:srgbClr val="F2F2F2"/>
                </a:solidFill>
              </a:rPr>
              <a:t> G882</a:t>
            </a:r>
            <a:endParaRPr lang="es-ES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g 2 regionesinteres_areaspros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1 Imagen" descr="(813) Justo Sierra- 5 de junio- Roc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492896"/>
            <a:ext cx="2783976" cy="41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AM_0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5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7950" y="116062"/>
            <a:ext cx="2749538" cy="1944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s-MX" sz="1200" u="sng" dirty="0">
                <a:latin typeface="Arial" charset="0"/>
              </a:rPr>
              <a:t>Sonda de Campeche</a:t>
            </a:r>
          </a:p>
          <a:p>
            <a:pPr>
              <a:defRPr/>
            </a:pPr>
            <a:endParaRPr lang="es-MX" sz="1200" dirty="0">
              <a:solidFill>
                <a:srgbClr val="7030A0"/>
              </a:solidFill>
              <a:latin typeface="Arial" charset="0"/>
            </a:endParaRPr>
          </a:p>
          <a:p>
            <a:pPr>
              <a:defRPr/>
            </a:pPr>
            <a:r>
              <a:rPr lang="es-MX" sz="1200" dirty="0">
                <a:solidFill>
                  <a:srgbClr val="7030A0"/>
                </a:solidFill>
                <a:latin typeface="Arial" charset="0"/>
              </a:rPr>
              <a:t>1979-1983  	Cayo Nuevo</a:t>
            </a:r>
          </a:p>
          <a:p>
            <a:pPr>
              <a:defRPr/>
            </a:pPr>
            <a:r>
              <a:rPr lang="es-MX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1998 – Arcas, Arenas y Triángulos</a:t>
            </a:r>
          </a:p>
          <a:p>
            <a:pPr>
              <a:defRPr/>
            </a:pPr>
            <a:r>
              <a:rPr lang="es-MX" sz="1200" dirty="0">
                <a:latin typeface="Arial" charset="0"/>
              </a:rPr>
              <a:t>2009    	Cayo Nuevo</a:t>
            </a:r>
          </a:p>
          <a:p>
            <a:pPr>
              <a:defRPr/>
            </a:pPr>
            <a:endParaRPr lang="es-MX" sz="1200" dirty="0">
              <a:latin typeface="Arial" charset="0"/>
            </a:endParaRPr>
          </a:p>
          <a:p>
            <a:pPr>
              <a:defRPr/>
            </a:pPr>
            <a:r>
              <a:rPr lang="es-MX" sz="1200" u="sng" dirty="0">
                <a:latin typeface="Arial" charset="0"/>
              </a:rPr>
              <a:t>Costa de Yucatán</a:t>
            </a:r>
          </a:p>
          <a:p>
            <a:pPr>
              <a:defRPr/>
            </a:pPr>
            <a:r>
              <a:rPr lang="es-MX" sz="12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2009-2012  	San </a:t>
            </a:r>
            <a:r>
              <a:rPr lang="es-MX" sz="1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Felipe-Ría Lagartos</a:t>
            </a:r>
          </a:p>
          <a:p>
            <a:pPr>
              <a:defRPr/>
            </a:pPr>
            <a:r>
              <a:rPr lang="es-MX" sz="1200" dirty="0" smtClean="0">
                <a:solidFill>
                  <a:srgbClr val="FF9933"/>
                </a:solidFill>
                <a:latin typeface="Arial" charset="0"/>
              </a:rPr>
              <a:t>2013-2015	Arrecife Alacranes</a:t>
            </a:r>
            <a:endParaRPr lang="es-MX" sz="1200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6158" name="Text Box 8"/>
          <p:cNvSpPr txBox="1">
            <a:spLocks noChangeArrowheads="1"/>
          </p:cNvSpPr>
          <p:nvPr/>
        </p:nvSpPr>
        <p:spPr bwMode="auto">
          <a:xfrm>
            <a:off x="2843213" y="116062"/>
            <a:ext cx="2736850" cy="15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s-MX" sz="1200" u="sng" dirty="0">
                <a:latin typeface="Arial" charset="0"/>
              </a:rPr>
              <a:t>Costa de Campeche</a:t>
            </a:r>
          </a:p>
          <a:p>
            <a:pPr eaLnBrk="1" hangingPunct="1"/>
            <a:endParaRPr lang="es-MX" sz="1200" dirty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s-MX" sz="1200" dirty="0">
                <a:solidFill>
                  <a:srgbClr val="FFFF00"/>
                </a:solidFill>
                <a:latin typeface="Arial" charset="0"/>
              </a:rPr>
              <a:t>2003-2005    Campeche - Lerma</a:t>
            </a:r>
          </a:p>
          <a:p>
            <a:pPr eaLnBrk="1" hangingPunct="1"/>
            <a:r>
              <a:rPr lang="es-MX" sz="1200" dirty="0">
                <a:solidFill>
                  <a:srgbClr val="C00000"/>
                </a:solidFill>
                <a:latin typeface="Arial" charset="0"/>
              </a:rPr>
              <a:t>2006-2007    Champotón</a:t>
            </a:r>
          </a:p>
          <a:p>
            <a:pPr eaLnBrk="1" hangingPunct="1"/>
            <a:r>
              <a:rPr lang="es-MX" sz="1200" dirty="0">
                <a:solidFill>
                  <a:srgbClr val="0000FF"/>
                </a:solidFill>
                <a:latin typeface="Arial" charset="0"/>
              </a:rPr>
              <a:t>2008-2009    Ciudad del Carmen</a:t>
            </a:r>
          </a:p>
          <a:p>
            <a:pPr eaLnBrk="1" hangingPunct="1"/>
            <a:r>
              <a:rPr lang="es-MX" sz="1200" dirty="0" smtClean="0">
                <a:solidFill>
                  <a:srgbClr val="FFC000"/>
                </a:solidFill>
                <a:latin typeface="Arial" charset="0"/>
              </a:rPr>
              <a:t>2010              Palizada</a:t>
            </a:r>
          </a:p>
          <a:p>
            <a:pPr eaLnBrk="1" hangingPunct="1"/>
            <a:r>
              <a:rPr lang="es-MX" sz="1200" dirty="0" smtClean="0">
                <a:solidFill>
                  <a:srgbClr val="FB75F5"/>
                </a:solidFill>
                <a:latin typeface="Arial" charset="0"/>
              </a:rPr>
              <a:t>2014	Telchac Puerto</a:t>
            </a:r>
            <a:endParaRPr lang="es-MX" sz="1200" dirty="0">
              <a:solidFill>
                <a:srgbClr val="FB75F5"/>
              </a:solidFill>
              <a:latin typeface="Arial" charset="0"/>
            </a:endParaRPr>
          </a:p>
          <a:p>
            <a:pPr eaLnBrk="1" hangingPunct="1"/>
            <a:endParaRPr lang="es-MX" sz="1200" dirty="0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endParaRPr lang="es-ES" sz="1200" dirty="0">
              <a:latin typeface="Arial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580063" y="44624"/>
            <a:ext cx="3744912" cy="178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s-MX" sz="1200" u="sng" dirty="0">
                <a:latin typeface="Arial" charset="0"/>
              </a:rPr>
              <a:t>Costa de Quintana Roo</a:t>
            </a:r>
          </a:p>
          <a:p>
            <a:pPr>
              <a:defRPr/>
            </a:pPr>
            <a:endParaRPr lang="es-MX" sz="1200" dirty="0">
              <a:solidFill>
                <a:srgbClr val="FFFF00"/>
              </a:solidFill>
              <a:latin typeface="Arial" charset="0"/>
            </a:endParaRPr>
          </a:p>
          <a:p>
            <a:pPr>
              <a:defRPr/>
            </a:pPr>
            <a:r>
              <a:rPr lang="es-MX" sz="12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1984              Bahía Mujeres</a:t>
            </a:r>
          </a:p>
          <a:p>
            <a:pPr>
              <a:defRPr/>
            </a:pPr>
            <a:r>
              <a:rPr lang="es-MX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1984-1988    Navegación Maya</a:t>
            </a:r>
          </a:p>
          <a:p>
            <a:pPr marL="228600" indent="-228600">
              <a:buFontTx/>
              <a:buAutoNum type="arabicPlain" startAt="2008"/>
              <a:defRPr/>
            </a:pPr>
            <a:r>
              <a:rPr lang="es-MX" sz="1200" dirty="0">
                <a:solidFill>
                  <a:srgbClr val="FF3300"/>
                </a:solidFill>
                <a:latin typeface="Arial" charset="0"/>
              </a:rPr>
              <a:t>              </a:t>
            </a:r>
            <a:r>
              <a:rPr lang="es-MX" sz="1200" dirty="0" err="1">
                <a:solidFill>
                  <a:srgbClr val="FF3300"/>
                </a:solidFill>
                <a:latin typeface="Arial" charset="0"/>
              </a:rPr>
              <a:t>Holbox</a:t>
            </a:r>
            <a:endParaRPr lang="es-MX" sz="1200" dirty="0">
              <a:solidFill>
                <a:srgbClr val="FF3300"/>
              </a:solidFill>
              <a:latin typeface="Arial" charset="0"/>
            </a:endParaRPr>
          </a:p>
          <a:p>
            <a:pPr marL="228600" indent="-228600">
              <a:defRPr/>
            </a:pPr>
            <a:r>
              <a:rPr lang="es-MX" sz="1200" dirty="0">
                <a:solidFill>
                  <a:srgbClr val="CCCC00"/>
                </a:solidFill>
                <a:latin typeface="Arial" charset="0"/>
              </a:rPr>
              <a:t>2009              </a:t>
            </a:r>
            <a:r>
              <a:rPr lang="es-MX" sz="1200" dirty="0" err="1">
                <a:solidFill>
                  <a:srgbClr val="CCCC00"/>
                </a:solidFill>
                <a:latin typeface="Arial" charset="0"/>
              </a:rPr>
              <a:t>Holbox</a:t>
            </a:r>
            <a:r>
              <a:rPr lang="es-MX" sz="1200" dirty="0">
                <a:solidFill>
                  <a:srgbClr val="CCCC00"/>
                </a:solidFill>
                <a:latin typeface="Arial" charset="0"/>
              </a:rPr>
              <a:t>,  Espíritu Santo, P. Morelos</a:t>
            </a:r>
          </a:p>
          <a:p>
            <a:pPr marL="228600" indent="-228600">
              <a:defRPr/>
            </a:pPr>
            <a:r>
              <a:rPr lang="es-MX" sz="1200" dirty="0">
                <a:solidFill>
                  <a:srgbClr val="FB75F5"/>
                </a:solidFill>
                <a:latin typeface="Arial" charset="0"/>
              </a:rPr>
              <a:t>2010              Cozumel</a:t>
            </a:r>
          </a:p>
          <a:p>
            <a:pPr marL="228600" indent="-228600">
              <a:defRPr/>
            </a:pPr>
            <a:r>
              <a:rPr lang="es-MX" sz="1200" dirty="0">
                <a:solidFill>
                  <a:schemeClr val="accent2"/>
                </a:solidFill>
                <a:latin typeface="Arial" charset="0"/>
              </a:rPr>
              <a:t>2011-2012	 Isla Mujeres-Isla </a:t>
            </a:r>
            <a:r>
              <a:rPr lang="es-MX" sz="1200" dirty="0" err="1" smtClean="0">
                <a:solidFill>
                  <a:schemeClr val="accent2"/>
                </a:solidFill>
                <a:latin typeface="Arial" charset="0"/>
              </a:rPr>
              <a:t>Contoy</a:t>
            </a:r>
            <a:endParaRPr lang="es-MX" sz="1200" dirty="0" smtClean="0">
              <a:solidFill>
                <a:schemeClr val="accent2"/>
              </a:solidFill>
              <a:latin typeface="Arial" charset="0"/>
            </a:endParaRPr>
          </a:p>
          <a:p>
            <a:pPr marL="228600" indent="-228600">
              <a:defRPr/>
            </a:pPr>
            <a:r>
              <a:rPr lang="es-MX" sz="1200" dirty="0" smtClean="0">
                <a:solidFill>
                  <a:srgbClr val="FF0000"/>
                </a:solidFill>
                <a:latin typeface="Arial" charset="0"/>
              </a:rPr>
              <a:t>2006-2012</a:t>
            </a:r>
            <a:r>
              <a:rPr lang="es-MX" sz="1200" dirty="0" smtClean="0">
                <a:solidFill>
                  <a:schemeClr val="accent2"/>
                </a:solidFill>
                <a:latin typeface="Arial" charset="0"/>
              </a:rPr>
              <a:t>	 </a:t>
            </a:r>
            <a:r>
              <a:rPr lang="es-MX" sz="1200" dirty="0" smtClean="0">
                <a:solidFill>
                  <a:srgbClr val="FF0000"/>
                </a:solidFill>
                <a:latin typeface="Arial" charset="0"/>
              </a:rPr>
              <a:t>Banco Chinchorro</a:t>
            </a:r>
          </a:p>
          <a:p>
            <a:pPr marL="228600" indent="-228600">
              <a:defRPr/>
            </a:pPr>
            <a:r>
              <a:rPr lang="es-MX" sz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</a:rPr>
              <a:t>2015	Bahía de la Ascensión</a:t>
            </a:r>
            <a:endParaRPr lang="es-MX" sz="1200" dirty="0">
              <a:solidFill>
                <a:schemeClr val="accent1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es-MX" sz="1200" dirty="0">
              <a:solidFill>
                <a:srgbClr val="FFFF00"/>
              </a:solidFill>
              <a:latin typeface="Arial" charset="0"/>
            </a:endParaRPr>
          </a:p>
          <a:p>
            <a:pPr algn="ctr">
              <a:defRPr/>
            </a:pPr>
            <a:endParaRPr lang="es-ES" sz="1200" dirty="0">
              <a:latin typeface="Arial" charset="0"/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-324544" y="1984876"/>
            <a:ext cx="9468544" cy="4900508"/>
            <a:chOff x="-324544" y="1984876"/>
            <a:chExt cx="9468544" cy="4900508"/>
          </a:xfrm>
        </p:grpSpPr>
        <p:pic>
          <p:nvPicPr>
            <p:cNvPr id="6146" name="3 Imagen" descr="P Yucatán-Map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1984876"/>
              <a:ext cx="9468544" cy="490050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8" name="Oval 5"/>
            <p:cNvSpPr>
              <a:spLocks noChangeArrowheads="1"/>
            </p:cNvSpPr>
            <p:nvPr/>
          </p:nvSpPr>
          <p:spPr bwMode="auto">
            <a:xfrm rot="1825105">
              <a:off x="3986213" y="4002906"/>
              <a:ext cx="844550" cy="65405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6149" name="Oval 6"/>
            <p:cNvSpPr>
              <a:spLocks noChangeArrowheads="1"/>
            </p:cNvSpPr>
            <p:nvPr/>
          </p:nvSpPr>
          <p:spPr bwMode="auto">
            <a:xfrm rot="1637818">
              <a:off x="3681413" y="4455344"/>
              <a:ext cx="930275" cy="71596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6150" name="Oval 7"/>
            <p:cNvSpPr>
              <a:spLocks noChangeArrowheads="1"/>
            </p:cNvSpPr>
            <p:nvPr/>
          </p:nvSpPr>
          <p:spPr bwMode="auto">
            <a:xfrm rot="2683311">
              <a:off x="3432175" y="4910956"/>
              <a:ext cx="642938" cy="78105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6151" name="Oval 7"/>
            <p:cNvSpPr>
              <a:spLocks noChangeArrowheads="1"/>
            </p:cNvSpPr>
            <p:nvPr/>
          </p:nvSpPr>
          <p:spPr bwMode="auto">
            <a:xfrm rot="1191983">
              <a:off x="3500438" y="5523731"/>
              <a:ext cx="557212" cy="568325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srgbClr val="FFC000"/>
                </a:solidFill>
              </a:endParaRPr>
            </a:p>
          </p:txBody>
        </p:sp>
        <p:sp>
          <p:nvSpPr>
            <p:cNvPr id="6152" name="Text Box 4"/>
            <p:cNvSpPr txBox="1">
              <a:spLocks noChangeArrowheads="1"/>
            </p:cNvSpPr>
            <p:nvPr/>
          </p:nvSpPr>
          <p:spPr bwMode="auto">
            <a:xfrm>
              <a:off x="4311650" y="5023669"/>
              <a:ext cx="908050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>
                  <a:solidFill>
                    <a:srgbClr val="FFFFE9"/>
                  </a:solidFill>
                  <a:latin typeface="Arial" charset="0"/>
                </a:rPr>
                <a:t>Champotón</a:t>
              </a:r>
              <a:endParaRPr lang="es-ES" sz="80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6153" name="Text Box 4"/>
            <p:cNvSpPr txBox="1">
              <a:spLocks noChangeArrowheads="1"/>
            </p:cNvSpPr>
            <p:nvPr/>
          </p:nvSpPr>
          <p:spPr bwMode="auto">
            <a:xfrm>
              <a:off x="4500563" y="4690294"/>
              <a:ext cx="64770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>
                  <a:solidFill>
                    <a:srgbClr val="FFFFE9"/>
                  </a:solidFill>
                  <a:latin typeface="Arial" charset="0"/>
                </a:rPr>
                <a:t>Lerma</a:t>
              </a:r>
              <a:endParaRPr lang="es-ES" sz="80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6154" name="Text Box 4"/>
            <p:cNvSpPr txBox="1">
              <a:spLocks noChangeArrowheads="1"/>
            </p:cNvSpPr>
            <p:nvPr/>
          </p:nvSpPr>
          <p:spPr bwMode="auto">
            <a:xfrm>
              <a:off x="2771775" y="5742806"/>
              <a:ext cx="8636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>
                  <a:solidFill>
                    <a:srgbClr val="FFFFE9"/>
                  </a:solidFill>
                  <a:latin typeface="Arial" charset="0"/>
                </a:rPr>
                <a:t>Palizada</a:t>
              </a:r>
              <a:endParaRPr lang="es-ES" sz="80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6155" name="Text Box 4"/>
            <p:cNvSpPr txBox="1">
              <a:spLocks noChangeArrowheads="1"/>
            </p:cNvSpPr>
            <p:nvPr/>
          </p:nvSpPr>
          <p:spPr bwMode="auto">
            <a:xfrm>
              <a:off x="4643438" y="4329931"/>
              <a:ext cx="83820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>
                  <a:solidFill>
                    <a:srgbClr val="FFFFE9"/>
                  </a:solidFill>
                  <a:latin typeface="Arial" charset="0"/>
                </a:rPr>
                <a:t>Campeche</a:t>
              </a:r>
              <a:endParaRPr lang="es-ES" sz="80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6156" name="Text Box 4"/>
            <p:cNvSpPr txBox="1">
              <a:spLocks noChangeArrowheads="1"/>
            </p:cNvSpPr>
            <p:nvPr/>
          </p:nvSpPr>
          <p:spPr bwMode="auto">
            <a:xfrm>
              <a:off x="2654300" y="5133206"/>
              <a:ext cx="1196975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>
                  <a:solidFill>
                    <a:srgbClr val="FFFFE9"/>
                  </a:solidFill>
                  <a:latin typeface="Arial" charset="0"/>
                </a:rPr>
                <a:t>Ciudad del Carmen</a:t>
              </a:r>
              <a:endParaRPr lang="es-ES" sz="80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6157" name="Text Box 4"/>
            <p:cNvSpPr txBox="1">
              <a:spLocks noChangeArrowheads="1"/>
            </p:cNvSpPr>
            <p:nvPr/>
          </p:nvSpPr>
          <p:spPr bwMode="auto">
            <a:xfrm>
              <a:off x="1331913" y="3294881"/>
              <a:ext cx="119697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>
                  <a:solidFill>
                    <a:srgbClr val="FFFFE9"/>
                  </a:solidFill>
                  <a:latin typeface="Arial" charset="0"/>
                </a:rPr>
                <a:t>Sonda de Campeche</a:t>
              </a:r>
              <a:endParaRPr lang="es-ES" sz="800" dirty="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6159" name="Text Box 4"/>
            <p:cNvSpPr txBox="1">
              <a:spLocks noChangeArrowheads="1"/>
            </p:cNvSpPr>
            <p:nvPr/>
          </p:nvSpPr>
          <p:spPr bwMode="auto">
            <a:xfrm>
              <a:off x="2484438" y="2674169"/>
              <a:ext cx="9810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>
                  <a:solidFill>
                    <a:srgbClr val="FFFFE9"/>
                  </a:solidFill>
                  <a:latin typeface="Arial" charset="0"/>
                </a:rPr>
                <a:t>Cayo Nuevo</a:t>
              </a:r>
              <a:endParaRPr lang="es-ES" sz="800" dirty="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6160" name="Oval 5"/>
            <p:cNvSpPr>
              <a:spLocks noChangeArrowheads="1"/>
            </p:cNvSpPr>
            <p:nvPr/>
          </p:nvSpPr>
          <p:spPr bwMode="auto">
            <a:xfrm rot="1825105">
              <a:off x="3071813" y="2828156"/>
              <a:ext cx="280987" cy="342900"/>
            </a:xfrm>
            <a:prstGeom prst="ellips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 rot="1825105">
              <a:off x="1797050" y="3442519"/>
              <a:ext cx="614363" cy="1022350"/>
            </a:xfrm>
            <a:prstGeom prst="ellipse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n w="381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" name="Oval 5"/>
            <p:cNvSpPr>
              <a:spLocks noChangeArrowheads="1"/>
            </p:cNvSpPr>
            <p:nvPr/>
          </p:nvSpPr>
          <p:spPr bwMode="auto">
            <a:xfrm rot="21142919">
              <a:off x="7394575" y="3513956"/>
              <a:ext cx="63500" cy="74613"/>
            </a:xfrm>
            <a:prstGeom prst="ellipse">
              <a:avLst/>
            </a:prstGeom>
            <a:noFill/>
            <a:ln w="12700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rot="716971">
              <a:off x="6751638" y="3040881"/>
              <a:ext cx="752475" cy="395288"/>
            </a:xfrm>
            <a:prstGeom prst="ellipse">
              <a:avLst/>
            </a:prstGeom>
            <a:noFill/>
            <a:ln w="25400">
              <a:solidFill>
                <a:schemeClr val="bg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165" name="Text Box 4"/>
            <p:cNvSpPr txBox="1">
              <a:spLocks noChangeArrowheads="1"/>
            </p:cNvSpPr>
            <p:nvPr/>
          </p:nvSpPr>
          <p:spPr bwMode="auto">
            <a:xfrm>
              <a:off x="6588223" y="2863081"/>
              <a:ext cx="936527" cy="21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 err="1">
                  <a:solidFill>
                    <a:srgbClr val="FFFFE9"/>
                  </a:solidFill>
                  <a:latin typeface="Arial" charset="0"/>
                </a:rPr>
                <a:t>Holbox</a:t>
              </a:r>
              <a:endParaRPr lang="es-ES" sz="800" dirty="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6166" name="Oval 5"/>
            <p:cNvSpPr>
              <a:spLocks noChangeArrowheads="1"/>
            </p:cNvSpPr>
            <p:nvPr/>
          </p:nvSpPr>
          <p:spPr bwMode="auto">
            <a:xfrm rot="1825105">
              <a:off x="7122293" y="3955796"/>
              <a:ext cx="377006" cy="483517"/>
            </a:xfrm>
            <a:prstGeom prst="ellipse">
              <a:avLst/>
            </a:prstGeom>
            <a:noFill/>
            <a:ln w="25400">
              <a:solidFill>
                <a:srgbClr val="FB75F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6167" name="Text Box 4"/>
            <p:cNvSpPr txBox="1">
              <a:spLocks noChangeArrowheads="1"/>
            </p:cNvSpPr>
            <p:nvPr/>
          </p:nvSpPr>
          <p:spPr bwMode="auto">
            <a:xfrm>
              <a:off x="7451725" y="4087044"/>
              <a:ext cx="64928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>
                  <a:solidFill>
                    <a:srgbClr val="FFFFE9"/>
                  </a:solidFill>
                  <a:latin typeface="Arial" charset="0"/>
                </a:rPr>
                <a:t>Cozumel</a:t>
              </a:r>
              <a:endParaRPr lang="es-ES" sz="1200" dirty="0">
                <a:latin typeface="Arial" charset="0"/>
              </a:endParaRPr>
            </a:p>
          </p:txBody>
        </p:sp>
        <p:sp>
          <p:nvSpPr>
            <p:cNvPr id="6168" name="Text Box 4"/>
            <p:cNvSpPr txBox="1">
              <a:spLocks noChangeArrowheads="1"/>
            </p:cNvSpPr>
            <p:nvPr/>
          </p:nvSpPr>
          <p:spPr bwMode="auto">
            <a:xfrm>
              <a:off x="7596336" y="3294757"/>
              <a:ext cx="936625" cy="30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 smtClean="0">
                  <a:solidFill>
                    <a:srgbClr val="FFFFE9"/>
                  </a:solidFill>
                  <a:latin typeface="Arial" charset="0"/>
                </a:rPr>
                <a:t>Isla Mujeres e Isla </a:t>
              </a:r>
              <a:r>
                <a:rPr lang="es-MX" sz="800" dirty="0" err="1" smtClean="0">
                  <a:solidFill>
                    <a:srgbClr val="FFFFE9"/>
                  </a:solidFill>
                  <a:latin typeface="Arial" charset="0"/>
                </a:rPr>
                <a:t>Contoy</a:t>
              </a:r>
              <a:endParaRPr lang="es-ES" sz="1200" dirty="0">
                <a:latin typeface="Arial" charset="0"/>
              </a:endParaRPr>
            </a:p>
          </p:txBody>
        </p:sp>
        <p:sp>
          <p:nvSpPr>
            <p:cNvPr id="6169" name="Oval 5"/>
            <p:cNvSpPr>
              <a:spLocks noChangeArrowheads="1"/>
            </p:cNvSpPr>
            <p:nvPr/>
          </p:nvSpPr>
          <p:spPr bwMode="auto">
            <a:xfrm rot="1825105">
              <a:off x="6692900" y="4880794"/>
              <a:ext cx="196850" cy="285750"/>
            </a:xfrm>
            <a:prstGeom prst="ellipse">
              <a:avLst/>
            </a:prstGeom>
            <a:noFill/>
            <a:ln w="25400">
              <a:solidFill>
                <a:srgbClr val="CC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6170" name="Text Box 4"/>
            <p:cNvSpPr txBox="1">
              <a:spLocks noChangeArrowheads="1"/>
            </p:cNvSpPr>
            <p:nvPr/>
          </p:nvSpPr>
          <p:spPr bwMode="auto">
            <a:xfrm>
              <a:off x="6804025" y="4950644"/>
              <a:ext cx="9366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>
                  <a:solidFill>
                    <a:srgbClr val="FFFFE9"/>
                  </a:solidFill>
                  <a:latin typeface="Arial" charset="0"/>
                </a:rPr>
                <a:t>Espíritu Santo</a:t>
              </a:r>
              <a:endParaRPr lang="es-ES" sz="1200" dirty="0">
                <a:latin typeface="Arial" charset="0"/>
              </a:endParaRPr>
            </a:p>
          </p:txBody>
        </p:sp>
        <p:sp>
          <p:nvSpPr>
            <p:cNvPr id="6171" name="Oval 5"/>
            <p:cNvSpPr>
              <a:spLocks noChangeArrowheads="1"/>
            </p:cNvSpPr>
            <p:nvPr/>
          </p:nvSpPr>
          <p:spPr bwMode="auto">
            <a:xfrm rot="1825105">
              <a:off x="7352251" y="3517146"/>
              <a:ext cx="440515" cy="481600"/>
            </a:xfrm>
            <a:prstGeom prst="ellipse">
              <a:avLst/>
            </a:prstGeom>
            <a:noFill/>
            <a:ln w="25400">
              <a:solidFill>
                <a:srgbClr val="CC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srgbClr val="FF3300"/>
                </a:solidFill>
              </a:endParaRPr>
            </a:p>
          </p:txBody>
        </p:sp>
        <p:sp>
          <p:nvSpPr>
            <p:cNvPr id="6172" name="Text Box 4"/>
            <p:cNvSpPr txBox="1">
              <a:spLocks noChangeArrowheads="1"/>
            </p:cNvSpPr>
            <p:nvPr/>
          </p:nvSpPr>
          <p:spPr bwMode="auto">
            <a:xfrm>
              <a:off x="7380288" y="3726681"/>
              <a:ext cx="9366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>
                  <a:solidFill>
                    <a:srgbClr val="FFFFE9"/>
                  </a:solidFill>
                  <a:latin typeface="Arial" charset="0"/>
                </a:rPr>
                <a:t>Puerto Morelos</a:t>
              </a:r>
              <a:endParaRPr lang="es-ES" sz="1200" dirty="0">
                <a:latin typeface="Arial" charset="0"/>
              </a:endParaRPr>
            </a:p>
          </p:txBody>
        </p:sp>
        <p:sp>
          <p:nvSpPr>
            <p:cNvPr id="30" name="Oval 5"/>
            <p:cNvSpPr>
              <a:spLocks noChangeArrowheads="1"/>
            </p:cNvSpPr>
            <p:nvPr/>
          </p:nvSpPr>
          <p:spPr bwMode="auto">
            <a:xfrm rot="5194849">
              <a:off x="6226074" y="2809421"/>
              <a:ext cx="334653" cy="774880"/>
            </a:xfrm>
            <a:prstGeom prst="ellipse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MX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rot="1825105">
              <a:off x="6830106" y="5425302"/>
              <a:ext cx="302755" cy="490891"/>
            </a:xfrm>
            <a:prstGeom prst="ellips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6876256" y="5634856"/>
              <a:ext cx="936625" cy="324196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 smtClean="0">
                  <a:solidFill>
                    <a:srgbClr val="FFFFE9"/>
                  </a:solidFill>
                  <a:latin typeface="Arial" charset="0"/>
                </a:rPr>
                <a:t>Banco Chinchorro</a:t>
              </a:r>
              <a:endParaRPr lang="es-ES" sz="1200" dirty="0">
                <a:latin typeface="Arial" charset="0"/>
              </a:endParaRP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 rot="1825105">
              <a:off x="5140517" y="2385841"/>
              <a:ext cx="446008" cy="380363"/>
            </a:xfrm>
            <a:prstGeom prst="ellipse">
              <a:avLst/>
            </a:prstGeom>
            <a:noFill/>
            <a:ln w="254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n>
                  <a:solidFill>
                    <a:srgbClr val="FF9933"/>
                  </a:solidFill>
                </a:ln>
              </a:endParaRP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251520" y="2143790"/>
              <a:ext cx="5400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s-MX" sz="2000" b="1" dirty="0">
                  <a:solidFill>
                    <a:srgbClr val="C00000"/>
                  </a:solidFill>
                </a:rPr>
                <a:t>PENÍNSULA DE </a:t>
              </a:r>
              <a:r>
                <a:rPr lang="es-MX" sz="2000" b="1" dirty="0" smtClean="0">
                  <a:solidFill>
                    <a:srgbClr val="C00000"/>
                  </a:solidFill>
                </a:rPr>
                <a:t>YUCATÁN: 417 SITIOS</a:t>
              </a:r>
              <a:endParaRPr lang="es-MX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Oval 5"/>
            <p:cNvSpPr>
              <a:spLocks noChangeArrowheads="1"/>
            </p:cNvSpPr>
            <p:nvPr/>
          </p:nvSpPr>
          <p:spPr bwMode="auto">
            <a:xfrm rot="4574982">
              <a:off x="5586943" y="2984324"/>
              <a:ext cx="334653" cy="597372"/>
            </a:xfrm>
            <a:prstGeom prst="ellipse">
              <a:avLst/>
            </a:prstGeom>
            <a:noFill/>
            <a:ln w="25400">
              <a:solidFill>
                <a:srgbClr val="FB75F5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MX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36" name="Oval 5"/>
            <p:cNvSpPr>
              <a:spLocks noChangeArrowheads="1"/>
            </p:cNvSpPr>
            <p:nvPr/>
          </p:nvSpPr>
          <p:spPr bwMode="auto">
            <a:xfrm rot="1825105">
              <a:off x="6791032" y="4621069"/>
              <a:ext cx="196850" cy="285750"/>
            </a:xfrm>
            <a:prstGeom prst="ellipse">
              <a:avLst/>
            </a:prstGeom>
            <a:noFill/>
            <a:ln w="254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6947743" y="4662909"/>
              <a:ext cx="792609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 smtClean="0">
                  <a:solidFill>
                    <a:srgbClr val="FFFFE9"/>
                  </a:solidFill>
                  <a:latin typeface="Arial" charset="0"/>
                </a:rPr>
                <a:t>Ascensión</a:t>
              </a:r>
              <a:endParaRPr lang="es-ES" sz="1200" dirty="0">
                <a:latin typeface="Arial" charset="0"/>
              </a:endParaRPr>
            </a:p>
          </p:txBody>
        </p:sp>
        <p:sp>
          <p:nvSpPr>
            <p:cNvPr id="38" name="Oval 5"/>
            <p:cNvSpPr>
              <a:spLocks noChangeArrowheads="1"/>
            </p:cNvSpPr>
            <p:nvPr/>
          </p:nvSpPr>
          <p:spPr bwMode="auto">
            <a:xfrm rot="1825105">
              <a:off x="7399906" y="3094824"/>
              <a:ext cx="440515" cy="4816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srgbClr val="FF3300"/>
                </a:solidFill>
              </a:endParaRPr>
            </a:p>
          </p:txBody>
        </p:sp>
        <p:sp>
          <p:nvSpPr>
            <p:cNvPr id="6173" name="Text Box 4"/>
            <p:cNvSpPr txBox="1">
              <a:spLocks noChangeArrowheads="1"/>
            </p:cNvSpPr>
            <p:nvPr/>
          </p:nvSpPr>
          <p:spPr bwMode="auto">
            <a:xfrm>
              <a:off x="5436096" y="2934717"/>
              <a:ext cx="100012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>
                  <a:solidFill>
                    <a:srgbClr val="FFFFE9"/>
                  </a:solidFill>
                  <a:latin typeface="Arial" charset="0"/>
                </a:rPr>
                <a:t>San Felipe</a:t>
              </a:r>
              <a:endParaRPr lang="es-ES" sz="800" dirty="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5148064" y="3222749"/>
              <a:ext cx="936104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800" dirty="0" smtClean="0">
                  <a:solidFill>
                    <a:srgbClr val="FFFFE9"/>
                  </a:solidFill>
                  <a:latin typeface="Arial" charset="0"/>
                </a:rPr>
                <a:t>Telchac Puerto</a:t>
              </a:r>
              <a:endParaRPr lang="es-ES" sz="800" dirty="0">
                <a:solidFill>
                  <a:srgbClr val="FFFFE9"/>
                </a:solidFill>
                <a:latin typeface="Arial" charset="0"/>
              </a:endParaRPr>
            </a:p>
          </p:txBody>
        </p:sp>
        <p:sp>
          <p:nvSpPr>
            <p:cNvPr id="43" name="42 Elipse"/>
            <p:cNvSpPr/>
            <p:nvPr/>
          </p:nvSpPr>
          <p:spPr>
            <a:xfrm>
              <a:off x="4637525" y="5304820"/>
              <a:ext cx="582547" cy="50044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 smtClean="0">
                  <a:latin typeface="Arial" pitchFamily="34" charset="0"/>
                  <a:cs typeface="Arial" pitchFamily="34" charset="0"/>
                </a:rPr>
                <a:t>2001 a 2013</a:t>
              </a:r>
              <a:endParaRPr lang="es-MX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43 Elipse"/>
            <p:cNvSpPr/>
            <p:nvPr/>
          </p:nvSpPr>
          <p:spPr>
            <a:xfrm>
              <a:off x="5364088" y="3717032"/>
              <a:ext cx="648072" cy="50044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 smtClean="0">
                  <a:latin typeface="Arial" pitchFamily="34" charset="0"/>
                  <a:cs typeface="Arial" pitchFamily="34" charset="0"/>
                </a:rPr>
                <a:t>2010 a 2012</a:t>
              </a:r>
              <a:endParaRPr lang="es-MX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44 Elipse"/>
            <p:cNvSpPr/>
            <p:nvPr/>
          </p:nvSpPr>
          <p:spPr>
            <a:xfrm>
              <a:off x="6444208" y="3717032"/>
              <a:ext cx="582547" cy="4320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 smtClean="0">
                  <a:latin typeface="Arial" pitchFamily="34" charset="0"/>
                  <a:cs typeface="Arial" pitchFamily="34" charset="0"/>
                </a:rPr>
                <a:t>2012 a 2015</a:t>
              </a:r>
              <a:endParaRPr lang="es-MX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45 Elipse"/>
            <p:cNvSpPr/>
            <p:nvPr/>
          </p:nvSpPr>
          <p:spPr>
            <a:xfrm rot="1880728">
              <a:off x="6526415" y="3887884"/>
              <a:ext cx="240550" cy="176779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 smtClean="0">
                  <a:latin typeface="Arial" pitchFamily="34" charset="0"/>
                  <a:cs typeface="Arial" pitchFamily="34" charset="0"/>
                </a:rPr>
                <a:t>2010 a 2015</a:t>
              </a:r>
              <a:endParaRPr lang="es-MX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46 Elipse"/>
            <p:cNvSpPr/>
            <p:nvPr/>
          </p:nvSpPr>
          <p:spPr>
            <a:xfrm>
              <a:off x="5292080" y="4440724"/>
              <a:ext cx="648072" cy="50044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 smtClean="0">
                  <a:latin typeface="Arial" pitchFamily="34" charset="0"/>
                  <a:cs typeface="Arial" pitchFamily="34" charset="0"/>
                </a:rPr>
                <a:t>2012 a 2015</a:t>
              </a:r>
              <a:endParaRPr lang="es-MX" sz="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7387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g_Sonar_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mp2016AcerB3SEM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escripción: Curvas de nivel_Imagen Satelita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992887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Descripción: AD-BA-B3-AN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056752" cy="455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Descripción: S0060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7" r="12555"/>
          <a:stretch>
            <a:fillRect/>
          </a:stretch>
        </p:blipFill>
        <p:spPr bwMode="auto">
          <a:xfrm>
            <a:off x="2326488" y="908720"/>
            <a:ext cx="6493984" cy="45529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467544" y="5805264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Anomalía magnética e imagen de sonar del velero Fandango.</a:t>
            </a:r>
            <a:r>
              <a:rPr lang="en-US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138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03350" y="73868"/>
            <a:ext cx="7056438" cy="6667500"/>
            <a:chOff x="528" y="-96"/>
            <a:chExt cx="4878" cy="4609"/>
          </a:xfrm>
        </p:grpSpPr>
        <p:pic>
          <p:nvPicPr>
            <p:cNvPr id="40966" name="Picture 3" descr="CHAMP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-96"/>
              <a:ext cx="4878" cy="4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7" name="AutoShape 4"/>
            <p:cNvSpPr>
              <a:spLocks noChangeArrowheads="1"/>
            </p:cNvSpPr>
            <p:nvPr/>
          </p:nvSpPr>
          <p:spPr bwMode="auto">
            <a:xfrm>
              <a:off x="3515" y="1888"/>
              <a:ext cx="817" cy="45"/>
            </a:xfrm>
            <a:prstGeom prst="leftRightArrow">
              <a:avLst>
                <a:gd name="adj1" fmla="val 50000"/>
                <a:gd name="adj2" fmla="val 363111"/>
              </a:avLst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endParaRPr lang="es-MX"/>
            </a:p>
          </p:txBody>
        </p:sp>
        <p:sp>
          <p:nvSpPr>
            <p:cNvPr id="40968" name="Text Box 5"/>
            <p:cNvSpPr txBox="1">
              <a:spLocks noChangeArrowheads="1"/>
            </p:cNvSpPr>
            <p:nvPr/>
          </p:nvSpPr>
          <p:spPr bwMode="auto">
            <a:xfrm>
              <a:off x="3723" y="1950"/>
              <a:ext cx="42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1200">
                  <a:solidFill>
                    <a:srgbClr val="FFFFF7"/>
                  </a:solidFill>
                  <a:latin typeface="Times New Roman" pitchFamily="18" charset="0"/>
                </a:rPr>
                <a:t>22 KM</a:t>
              </a:r>
              <a:endParaRPr lang="es-ES" sz="1200">
                <a:solidFill>
                  <a:srgbClr val="FFFFF7"/>
                </a:solidFill>
                <a:latin typeface="Times New Roman" pitchFamily="18" charset="0"/>
              </a:endParaRPr>
            </a:p>
          </p:txBody>
        </p:sp>
        <p:sp>
          <p:nvSpPr>
            <p:cNvPr id="40969" name="Text Box 6"/>
            <p:cNvSpPr txBox="1">
              <a:spLocks noChangeArrowheads="1"/>
            </p:cNvSpPr>
            <p:nvPr/>
          </p:nvSpPr>
          <p:spPr bwMode="auto">
            <a:xfrm>
              <a:off x="3788" y="1669"/>
              <a:ext cx="42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s-MX" sz="1200">
                  <a:solidFill>
                    <a:srgbClr val="FFFFF7"/>
                  </a:solidFill>
                  <a:latin typeface="Times New Roman" pitchFamily="18" charset="0"/>
                </a:rPr>
                <a:t>270°</a:t>
              </a:r>
              <a:endParaRPr lang="es-ES" sz="1200">
                <a:solidFill>
                  <a:srgbClr val="FFFFF7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0963" name="Picture 7" descr="j030349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636838"/>
            <a:ext cx="5762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l_Pesquero_editado[1]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" y="396"/>
            <a:ext cx="5202753" cy="270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3"/>
          <p:cNvSpPr txBox="1">
            <a:spLocks noChangeArrowheads="1"/>
          </p:cNvSpPr>
          <p:nvPr/>
        </p:nvSpPr>
        <p:spPr bwMode="auto">
          <a:xfrm>
            <a:off x="1763713" y="3708400"/>
            <a:ext cx="4740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s-MX" b="1" dirty="0">
                <a:solidFill>
                  <a:srgbClr val="C00000"/>
                </a:solidFill>
                <a:latin typeface="Arial" charset="0"/>
              </a:rPr>
              <a:t>Pecio El Pesquero siglo XVIII</a:t>
            </a:r>
            <a:endParaRPr lang="es-ES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1" name="Picture 3" descr="Cañó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6" y="4959170"/>
            <a:ext cx="1589896" cy="113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SC000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59170"/>
            <a:ext cx="1512168" cy="113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7 Imagen" descr="Imagen Germá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87836"/>
            <a:ext cx="2439725" cy="183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2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p5033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5793" y="260648"/>
            <a:ext cx="4156687" cy="311751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4210" name="1 Imagen" descr="PECIOS Y PECES-AZ-Museos-Ene-09-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60648"/>
            <a:ext cx="4355976" cy="3114291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 descr="p5033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645024"/>
            <a:ext cx="3912435" cy="293432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9"/>
          <a:stretch/>
        </p:blipFill>
        <p:spPr>
          <a:xfrm>
            <a:off x="5148064" y="3645025"/>
            <a:ext cx="3448223" cy="29182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03848" y="3244914"/>
            <a:ext cx="3366386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s-MX" sz="2000" b="1" dirty="0" smtClean="0">
                <a:latin typeface="Arial" charset="0"/>
              </a:rPr>
              <a:t>Museos</a:t>
            </a:r>
            <a:endParaRPr lang="es-E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1293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aller A. Contoy 12-04-2011 (9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31664"/>
            <a:ext cx="5500694" cy="365737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78" y="3541765"/>
            <a:ext cx="4968552" cy="3312368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1520" y="-27384"/>
            <a:ext cx="8640960" cy="101566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TRABAJO ENTRE INSTITUCIONES </a:t>
            </a:r>
            <a:endParaRPr lang="es-ES_tradnl" sz="2000" b="1" dirty="0">
              <a:solidFill>
                <a:schemeClr val="bg1"/>
              </a:solidFill>
            </a:endParaRP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MULTIDISCIPLINARIO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TRABAJO EN EQUIPO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8" descr="Aldo flota 171103 - 0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191" y="1052736"/>
            <a:ext cx="3936439" cy="29523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6 Imagen" descr="QR-COZ-2010-Hanan-RK-82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25" y="3743661"/>
            <a:ext cx="20161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41418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TIO_PECIO_RENATA_HBM_20042013(10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14282" y="555996"/>
            <a:ext cx="385765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i="1" dirty="0" smtClean="0">
                <a:solidFill>
                  <a:srgbClr val="C00000"/>
                </a:solidFill>
                <a:latin typeface="Arial Unicode MS" pitchFamily="34" charset="-128"/>
              </a:rPr>
              <a:t>MUCHAS GRACIAS</a:t>
            </a:r>
            <a:endParaRPr lang="en-US" sz="2400" b="1" i="1" dirty="0">
              <a:solidFill>
                <a:srgbClr val="C00000"/>
              </a:solidFill>
              <a:latin typeface="Arial Unicode MS" pitchFamily="34" charset="-128"/>
            </a:endParaRPr>
          </a:p>
        </p:txBody>
      </p:sp>
      <p:pic>
        <p:nvPicPr>
          <p:cNvPr id="4" name="10 Imagen" descr="Logo_suba..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088" y="5661248"/>
            <a:ext cx="1199927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9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23" y="570"/>
            <a:ext cx="2626489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020881" cy="301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076"/>
            <a:ext cx="2461055" cy="37963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65" y="3644758"/>
            <a:ext cx="4274840" cy="320613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43" y="3089076"/>
            <a:ext cx="2591962" cy="379630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18500"/>
          <a:stretch/>
        </p:blipFill>
        <p:spPr>
          <a:xfrm>
            <a:off x="4021278" y="393122"/>
            <a:ext cx="2519004" cy="2092225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356180" y="3140968"/>
            <a:ext cx="5024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MX" sz="1400" b="1" dirty="0"/>
              <a:t>HOYO NEGRO, Q ROO: 13 MIL AÑOS DE </a:t>
            </a:r>
            <a:r>
              <a:rPr lang="es-MX" sz="1400" b="1" dirty="0" smtClean="0"/>
              <a:t>ANTIGÜEDAD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772951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70" y="285752"/>
            <a:ext cx="9347484" cy="62150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96316" y="4517052"/>
            <a:ext cx="2625912" cy="1745952"/>
          </a:xfrm>
          <a:prstGeom prst="rect">
            <a:avLst/>
          </a:prstGeom>
        </p:spPr>
      </p:pic>
      <p:pic>
        <p:nvPicPr>
          <p:cNvPr id="4" name="75 Imagen" descr="barge_008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33" y="-94235"/>
            <a:ext cx="1728192" cy="26591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75" y="404636"/>
            <a:ext cx="2661625" cy="1776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3382962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68338"/>
            <a:ext cx="38957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2300"/>
            <a:ext cx="381635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38343" y="99932"/>
            <a:ext cx="1762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kumimoji="1" lang="es-MX" sz="2000" b="1" dirty="0" smtClean="0">
                <a:solidFill>
                  <a:srgbClr val="C00000"/>
                </a:solidFill>
              </a:rPr>
              <a:t>Río Palizada</a:t>
            </a:r>
            <a:endParaRPr kumimoji="1" lang="es-E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48402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5B8E~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3070"/>
            <a:ext cx="9144000" cy="2804768"/>
          </a:xfrm>
          <a:prstGeom prst="rect">
            <a:avLst/>
          </a:prstGeom>
        </p:spPr>
      </p:pic>
      <p:pic>
        <p:nvPicPr>
          <p:cNvPr id="3" name="2 Imagen" descr="panoramica Cuy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10656"/>
            <a:ext cx="9144000" cy="2176122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57422" y="3410590"/>
            <a:ext cx="4058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kumimoji="1" lang="es-MX" sz="2000" dirty="0" smtClean="0">
                <a:solidFill>
                  <a:srgbClr val="C00000"/>
                </a:solidFill>
              </a:rPr>
              <a:t>Cuyo Aguacatal, Laguna de </a:t>
            </a:r>
            <a:r>
              <a:rPr kumimoji="1" lang="es-MX" sz="2000" dirty="0" err="1" smtClean="0">
                <a:solidFill>
                  <a:srgbClr val="C00000"/>
                </a:solidFill>
              </a:rPr>
              <a:t>Atasta</a:t>
            </a:r>
            <a:endParaRPr kumimoji="1" lang="es-ES" sz="2000" dirty="0">
              <a:solidFill>
                <a:srgbClr val="C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57422" y="6125234"/>
            <a:ext cx="4394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kumimoji="1" lang="es-MX" sz="2000" dirty="0" smtClean="0">
                <a:solidFill>
                  <a:srgbClr val="C00000"/>
                </a:solidFill>
              </a:rPr>
              <a:t>Cuyo </a:t>
            </a:r>
            <a:r>
              <a:rPr kumimoji="1" lang="es-MX" sz="2000" dirty="0" err="1" smtClean="0">
                <a:solidFill>
                  <a:srgbClr val="C00000"/>
                </a:solidFill>
              </a:rPr>
              <a:t>Aguila</a:t>
            </a:r>
            <a:r>
              <a:rPr kumimoji="1" lang="es-MX" sz="2000" dirty="0" smtClean="0">
                <a:solidFill>
                  <a:srgbClr val="C00000"/>
                </a:solidFill>
              </a:rPr>
              <a:t> Negra, Laguna de </a:t>
            </a:r>
            <a:r>
              <a:rPr kumimoji="1" lang="es-MX" sz="2000" dirty="0" err="1" smtClean="0">
                <a:solidFill>
                  <a:srgbClr val="C00000"/>
                </a:solidFill>
              </a:rPr>
              <a:t>Atasta</a:t>
            </a:r>
            <a:endParaRPr kumimoji="1" lang="es-E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8583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C:\Users\Subacuatica\Desktop\ARRECIFE ALACRANES\SITIOS ALACRANES 2014\84 VAPOR PALETAS Y ANCLA MACUCA\VAPOR PALETAS Y ANCLA MACUCA.jpg"/>
          <p:cNvPicPr/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42802" y="1"/>
            <a:ext cx="3745159" cy="685800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86" y="476672"/>
            <a:ext cx="1501898" cy="163699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3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5" y="737037"/>
            <a:ext cx="1653175" cy="204389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4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16" y="4639444"/>
            <a:ext cx="1512168" cy="170988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63715"/>
            <a:ext cx="1708140" cy="227752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86" y="2420888"/>
            <a:ext cx="1501897" cy="200253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cxnSp>
        <p:nvCxnSpPr>
          <p:cNvPr id="10" name="9 Conector recto de flecha"/>
          <p:cNvCxnSpPr>
            <a:stCxn id="4" idx="1"/>
          </p:cNvCxnSpPr>
          <p:nvPr/>
        </p:nvCxnSpPr>
        <p:spPr>
          <a:xfrm flipH="1" flipV="1">
            <a:off x="4860032" y="4797152"/>
            <a:ext cx="2264584" cy="697233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6" idx="3"/>
          </p:cNvCxnSpPr>
          <p:nvPr/>
        </p:nvCxnSpPr>
        <p:spPr>
          <a:xfrm flipV="1">
            <a:off x="2319700" y="4365105"/>
            <a:ext cx="740132" cy="3737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stCxn id="7" idx="1"/>
          </p:cNvCxnSpPr>
          <p:nvPr/>
        </p:nvCxnSpPr>
        <p:spPr>
          <a:xfrm flipH="1">
            <a:off x="5992324" y="3422153"/>
            <a:ext cx="1142562" cy="1001265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2319700" y="1796352"/>
            <a:ext cx="3116396" cy="228072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H="1">
            <a:off x="6156176" y="1374884"/>
            <a:ext cx="960591" cy="2547901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028"/>
          <p:cNvSpPr txBox="1">
            <a:spLocks noChangeArrowheads="1"/>
          </p:cNvSpPr>
          <p:nvPr/>
        </p:nvSpPr>
        <p:spPr bwMode="auto">
          <a:xfrm>
            <a:off x="273750" y="223689"/>
            <a:ext cx="2786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b="1" dirty="0" smtClean="0">
                <a:solidFill>
                  <a:srgbClr val="C00000"/>
                </a:solidFill>
                <a:cs typeface="Times New Roman" pitchFamily="18" charset="0"/>
              </a:rPr>
              <a:t>Siglo XVII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15" name="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07" y="109019"/>
            <a:ext cx="1607386" cy="120554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994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28"/>
          <p:cNvSpPr txBox="1">
            <a:spLocks noChangeArrowheads="1"/>
          </p:cNvSpPr>
          <p:nvPr/>
        </p:nvSpPr>
        <p:spPr bwMode="auto">
          <a:xfrm>
            <a:off x="214282" y="171370"/>
            <a:ext cx="2786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b="1" dirty="0" smtClean="0">
                <a:solidFill>
                  <a:srgbClr val="C00000"/>
                </a:solidFill>
                <a:cs typeface="Times New Roman" pitchFamily="18" charset="0"/>
              </a:rPr>
              <a:t>Siglos XVII-XVIII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55299" name="Picture 3" descr="QR_IH_S013_290409_Cañón del Corsario_HBM-17-12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334774"/>
            <a:ext cx="2786058" cy="20676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3 Imagen" descr="Carronad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572008"/>
            <a:ext cx="3714777" cy="189465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 Imagen" descr="QR-ES-Ánimas de la Victoria-FCE-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714356"/>
            <a:ext cx="2000264" cy="150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 Imagen" descr="QR_ES_Mástil Roberto_JAO - 2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428868"/>
            <a:ext cx="810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4 Imagen" descr="QR_ES_ Pecio Carreta_FCE - 0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14290"/>
            <a:ext cx="2845538" cy="213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lecha derecha"/>
          <p:cNvSpPr/>
          <p:nvPr/>
        </p:nvSpPr>
        <p:spPr>
          <a:xfrm>
            <a:off x="3643306" y="5357826"/>
            <a:ext cx="1500198" cy="2857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C00000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191823" y="3857628"/>
            <a:ext cx="280717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Bahía del Espíritu Santo, Quintana Roo</a:t>
            </a: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571034" y="6572272"/>
            <a:ext cx="16273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1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Holbox,Quintana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Roo</a:t>
            </a: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Cañó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3096344" cy="22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33125" y="2060848"/>
            <a:ext cx="18630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sz="1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 Pesquero, Champotón</a:t>
            </a: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9046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41&quot;/&gt;&lt;property id=&quot;20307&quot; value=&quot;281&quot;/&gt;&lt;/object&gt;&lt;object type=&quot;3&quot; unique_id=&quot;10016&quot;&gt;&lt;property id=&quot;20148&quot; value=&quot;5&quot;/&gt;&lt;property id=&quot;20300&quot; value=&quot;Slide 6&quot;/&gt;&lt;property id=&quot;20307&quot; value=&quot;295&quot;/&gt;&lt;/object&gt;&lt;object type=&quot;3&quot; unique_id=&quot;10018&quot;&gt;&lt;property id=&quot;20148&quot; value=&quot;5&quot;/&gt;&lt;property id=&quot;20300&quot; value=&quot;Slide 9&quot;/&gt;&lt;property id=&quot;20307&quot; value=&quot;290&quot;/&gt;&lt;/object&gt;&lt;object type=&quot;3&quot; unique_id=&quot;10023&quot;&gt;&lt;property id=&quot;20148&quot; value=&quot;5&quot;/&gt;&lt;property id=&quot;20300&quot; value=&quot;Slide 14&quot;/&gt;&lt;property id=&quot;20307&quot; value=&quot;287&quot;/&gt;&lt;/object&gt;&lt;object type=&quot;3&quot; unique_id=&quot;10026&quot;&gt;&lt;property id=&quot;20148&quot; value=&quot;5&quot;/&gt;&lt;property id=&quot;20300&quot; value=&quot;Slide 28&quot;/&gt;&lt;property id=&quot;20307&quot; value=&quot;293&quot;/&gt;&lt;/object&gt;&lt;object type=&quot;3&quot; unique_id=&quot;10031&quot;&gt;&lt;property id=&quot;20148&quot; value=&quot;5&quot;/&gt;&lt;property id=&quot;20300&quot; value=&quot;Slide 48&quot;/&gt;&lt;property id=&quot;20307&quot; value=&quot;319&quot;/&gt;&lt;/object&gt;&lt;object type=&quot;3&quot; unique_id=&quot;10032&quot;&gt;&lt;property id=&quot;20148&quot; value=&quot;5&quot;/&gt;&lt;property id=&quot;20300&quot; value=&quot;Slide 52&quot;/&gt;&lt;property id=&quot;20307&quot; value=&quot;326&quot;/&gt;&lt;/object&gt;&lt;object type=&quot;3&quot; unique_id=&quot;10038&quot;&gt;&lt;property id=&quot;20148&quot; value=&quot;5&quot;/&gt;&lt;property id=&quot;20300&quot; value=&quot;Slide 83&quot;/&gt;&lt;property id=&quot;20307&quot; value=&quot;327&quot;/&gt;&lt;/object&gt;&lt;object type=&quot;3&quot; unique_id=&quot;10878&quot;&gt;&lt;property id=&quot;20148&quot; value=&quot;5&quot;/&gt;&lt;property id=&quot;20300&quot; value=&quot;Slide 5&quot;/&gt;&lt;property id=&quot;20307&quot; value=&quot;334&quot;/&gt;&lt;/object&gt;&lt;object type=&quot;3&quot; unique_id=&quot;11605&quot;&gt;&lt;property id=&quot;20148&quot; value=&quot;5&quot;/&gt;&lt;property id=&quot;20300&quot; value=&quot;Slide 8&quot;/&gt;&lt;property id=&quot;20307&quot; value=&quot;340&quot;/&gt;&lt;/object&gt;&lt;object type=&quot;3&quot; unique_id=&quot;12173&quot;&gt;&lt;property id=&quot;20148&quot; value=&quot;5&quot;/&gt;&lt;property id=&quot;20300&quot; value=&quot;Slide 3&quot;/&gt;&lt;property id=&quot;20307&quot; value=&quot;344&quot;/&gt;&lt;/object&gt;&lt;object type=&quot;3&quot; unique_id=&quot;14415&quot;&gt;&lt;property id=&quot;20148&quot; value=&quot;5&quot;/&gt;&lt;property id=&quot;20300&quot; value=&quot;Slide 42&quot;/&gt;&lt;property id=&quot;20307&quot; value=&quot;362&quot;/&gt;&lt;/object&gt;&lt;object type=&quot;3&quot; unique_id=&quot;14650&quot;&gt;&lt;property id=&quot;20148&quot; value=&quot;5&quot;/&gt;&lt;property id=&quot;20300&quot; value=&quot;Slide 1&quot;/&gt;&lt;property id=&quot;20307&quot; value=&quot;363&quot;/&gt;&lt;/object&gt;&lt;object type=&quot;3&quot; unique_id=&quot;14651&quot;&gt;&lt;property id=&quot;20148&quot; value=&quot;5&quot;/&gt;&lt;property id=&quot;20300&quot; value=&quot;Slide 2&quot;/&gt;&lt;property id=&quot;20307&quot; value=&quot;364&quot;/&gt;&lt;/object&gt;&lt;object type=&quot;3&quot; unique_id=&quot;15056&quot;&gt;&lt;property id=&quot;20148&quot; value=&quot;5&quot;/&gt;&lt;property id=&quot;20300&quot; value=&quot;Slide 4&quot;/&gt;&lt;property id=&quot;20307&quot; value=&quot;367&quot;/&gt;&lt;/object&gt;&lt;object type=&quot;3&quot; unique_id=&quot;15057&quot;&gt;&lt;property id=&quot;20148&quot; value=&quot;5&quot;/&gt;&lt;property id=&quot;20300&quot; value=&quot;Slide 45&quot;/&gt;&lt;property id=&quot;20307&quot; value=&quot;366&quot;/&gt;&lt;/object&gt;&lt;object type=&quot;3&quot; unique_id=&quot;16570&quot;&gt;&lt;property id=&quot;20148&quot; value=&quot;5&quot;/&gt;&lt;property id=&quot;20300&quot; value=&quot;Slide 19&quot;/&gt;&lt;property id=&quot;20307&quot; value=&quot;371&quot;/&gt;&lt;/object&gt;&lt;object type=&quot;3&quot; unique_id=&quot;16572&quot;&gt;&lt;property id=&quot;20148&quot; value=&quot;5&quot;/&gt;&lt;property id=&quot;20300&quot; value=&quot;Slide 20&quot;/&gt;&lt;property id=&quot;20307&quot; value=&quot;373&quot;/&gt;&lt;/object&gt;&lt;object type=&quot;3&quot; unique_id=&quot;16573&quot;&gt;&lt;property id=&quot;20148&quot; value=&quot;5&quot;/&gt;&lt;property id=&quot;20300&quot; value=&quot;Slide 21&quot;/&gt;&lt;property id=&quot;20307&quot; value=&quot;374&quot;/&gt;&lt;/object&gt;&lt;object type=&quot;3&quot; unique_id=&quot;16574&quot;&gt;&lt;property id=&quot;20148&quot; value=&quot;5&quot;/&gt;&lt;property id=&quot;20300&quot; value=&quot;Slide 22&quot;/&gt;&lt;property id=&quot;20307&quot; value=&quot;375&quot;/&gt;&lt;/object&gt;&lt;object type=&quot;3&quot; unique_id=&quot;16575&quot;&gt;&lt;property id=&quot;20148&quot; value=&quot;5&quot;/&gt;&lt;property id=&quot;20300&quot; value=&quot;Slide 23&quot;/&gt;&lt;property id=&quot;20307&quot; value=&quot;376&quot;/&gt;&lt;/object&gt;&lt;object type=&quot;3&quot; unique_id=&quot;16578&quot;&gt;&lt;property id=&quot;20148&quot; value=&quot;5&quot;/&gt;&lt;property id=&quot;20300&quot; value=&quot;Slide 25&quot;/&gt;&lt;property id=&quot;20307&quot; value=&quot;379&quot;/&gt;&lt;/object&gt;&lt;object type=&quot;3&quot; unique_id=&quot;16579&quot;&gt;&lt;property id=&quot;20148&quot; value=&quot;5&quot;/&gt;&lt;property id=&quot;20300&quot; value=&quot;Slide 26&quot;/&gt;&lt;property id=&quot;20307&quot; value=&quot;380&quot;/&gt;&lt;/object&gt;&lt;object type=&quot;3&quot; unique_id=&quot;16580&quot;&gt;&lt;property id=&quot;20148&quot; value=&quot;5&quot;/&gt;&lt;property id=&quot;20300&quot; value=&quot;Slide 27&quot;/&gt;&lt;property id=&quot;20307&quot; value=&quot;381&quot;/&gt;&lt;/object&gt;&lt;object type=&quot;3&quot; unique_id=&quot;16585&quot;&gt;&lt;property id=&quot;20148&quot; value=&quot;5&quot;/&gt;&lt;property id=&quot;20300&quot; value=&quot;Slide 29&quot;/&gt;&lt;property id=&quot;20307&quot; value=&quot;386&quot;/&gt;&lt;/object&gt;&lt;object type=&quot;3&quot; unique_id=&quot;16586&quot;&gt;&lt;property id=&quot;20148&quot; value=&quot;5&quot;/&gt;&lt;property id=&quot;20300&quot; value=&quot;Slide 30&quot;/&gt;&lt;property id=&quot;20307&quot; value=&quot;387&quot;/&gt;&lt;/object&gt;&lt;object type=&quot;3&quot; unique_id=&quot;16587&quot;&gt;&lt;property id=&quot;20148&quot; value=&quot;5&quot;/&gt;&lt;property id=&quot;20300&quot; value=&quot;Slide 39&quot;/&gt;&lt;property id=&quot;20307&quot; value=&quot;388&quot;/&gt;&lt;/object&gt;&lt;object type=&quot;3&quot; unique_id=&quot;16990&quot;&gt;&lt;property id=&quot;20148&quot; value=&quot;5&quot;/&gt;&lt;property id=&quot;20300&quot; value=&quot;Slide 18&quot;/&gt;&lt;property id=&quot;20307&quot; value=&quot;397&quot;/&gt;&lt;/object&gt;&lt;object type=&quot;3&quot; unique_id=&quot;16991&quot;&gt;&lt;property id=&quot;20148&quot; value=&quot;5&quot;/&gt;&lt;property id=&quot;20300&quot; value=&quot;Slide 50&quot;/&gt;&lt;property id=&quot;20307&quot; value=&quot;394&quot;/&gt;&lt;/object&gt;&lt;object type=&quot;3&quot; unique_id=&quot;16992&quot;&gt;&lt;property id=&quot;20148&quot; value=&quot;5&quot;/&gt;&lt;property id=&quot;20300&quot; value=&quot;Slide 51&quot;/&gt;&lt;property id=&quot;20307&quot; value=&quot;395&quot;/&gt;&lt;/object&gt;&lt;object type=&quot;3&quot; unique_id=&quot;17311&quot;&gt;&lt;property id=&quot;20148&quot; value=&quot;5&quot;/&gt;&lt;property id=&quot;20300&quot; value=&quot;Slide 78&quot;/&gt;&lt;property id=&quot;20307&quot; value=&quot;398&quot;/&gt;&lt;/object&gt;&lt;object type=&quot;3&quot; unique_id=&quot;17312&quot;&gt;&lt;property id=&quot;20148&quot; value=&quot;5&quot;/&gt;&lt;property id=&quot;20300&quot; value=&quot;Slide 81&quot;/&gt;&lt;property id=&quot;20307&quot; value=&quot;399&quot;/&gt;&lt;/object&gt;&lt;object type=&quot;3&quot; unique_id=&quot;17313&quot;&gt;&lt;property id=&quot;20148&quot; value=&quot;5&quot;/&gt;&lt;property id=&quot;20300&quot; value=&quot;Slide 82&quot;/&gt;&lt;property id=&quot;20307&quot; value=&quot;400&quot;/&gt;&lt;/object&gt;&lt;object type=&quot;3&quot; unique_id=&quot;17603&quot;&gt;&lt;property id=&quot;20148&quot; value=&quot;5&quot;/&gt;&lt;property id=&quot;20300&quot; value=&quot;Slide 31&quot;/&gt;&lt;property id=&quot;20307&quot; value=&quot;401&quot;/&gt;&lt;/object&gt;&lt;object type=&quot;3&quot; unique_id=&quot;26198&quot;&gt;&lt;property id=&quot;20148&quot; value=&quot;5&quot;/&gt;&lt;property id=&quot;20300&quot; value=&quot;Slide 43&quot;/&gt;&lt;property id=&quot;20307&quot; value=&quot;466&quot;/&gt;&lt;/object&gt;&lt;object type=&quot;3&quot; unique_id=&quot;26199&quot;&gt;&lt;property id=&quot;20148&quot; value=&quot;5&quot;/&gt;&lt;property id=&quot;20300&quot; value=&quot;Slide 44&quot;/&gt;&lt;property id=&quot;20307&quot; value=&quot;467&quot;/&gt;&lt;/object&gt;&lt;object type=&quot;3&quot; unique_id=&quot;27205&quot;&gt;&lt;property id=&quot;20148&quot; value=&quot;5&quot;/&gt;&lt;property id=&quot;20300&quot; value=&quot;Slide 7&quot;/&gt;&lt;property id=&quot;20307&quot; value=&quot;470&quot;/&gt;&lt;/object&gt;&lt;object type=&quot;3&quot; unique_id=&quot;27206&quot;&gt;&lt;property id=&quot;20148&quot; value=&quot;5&quot;/&gt;&lt;property id=&quot;20300&quot; value=&quot;Slide 10&quot;/&gt;&lt;property id=&quot;20307&quot; value=&quot;471&quot;/&gt;&lt;/object&gt;&lt;object type=&quot;3&quot; unique_id=&quot;27207&quot;&gt;&lt;property id=&quot;20148&quot; value=&quot;5&quot;/&gt;&lt;property id=&quot;20300&quot; value=&quot;Slide 11&quot;/&gt;&lt;property id=&quot;20307&quot; value=&quot;472&quot;/&gt;&lt;/object&gt;&lt;object type=&quot;3&quot; unique_id=&quot;27208&quot;&gt;&lt;property id=&quot;20148&quot; value=&quot;5&quot;/&gt;&lt;property id=&quot;20300&quot; value=&quot;Slide 12&quot;/&gt;&lt;property id=&quot;20307&quot; value=&quot;473&quot;/&gt;&lt;/object&gt;&lt;object type=&quot;3&quot; unique_id=&quot;27209&quot;&gt;&lt;property id=&quot;20148&quot; value=&quot;5&quot;/&gt;&lt;property id=&quot;20300&quot; value=&quot;Slide 13&quot;/&gt;&lt;property id=&quot;20307&quot; value=&quot;474&quot;/&gt;&lt;/object&gt;&lt;object type=&quot;3&quot; unique_id=&quot;27210&quot;&gt;&lt;property id=&quot;20148&quot; value=&quot;5&quot;/&gt;&lt;property id=&quot;20300&quot; value=&quot;Slide 15&quot;/&gt;&lt;property id=&quot;20307&quot; value=&quot;475&quot;/&gt;&lt;/object&gt;&lt;object type=&quot;3&quot; unique_id=&quot;27211&quot;&gt;&lt;property id=&quot;20148&quot; value=&quot;5&quot;/&gt;&lt;property id=&quot;20300&quot; value=&quot;Slide 16&quot;/&gt;&lt;property id=&quot;20307&quot; value=&quot;469&quot;/&gt;&lt;/object&gt;&lt;object type=&quot;3&quot; unique_id=&quot;27213&quot;&gt;&lt;property id=&quot;20148&quot; value=&quot;5&quot;/&gt;&lt;property id=&quot;20300&quot; value=&quot;Slide 38&quot;/&gt;&lt;property id=&quot;20307&quot; value=&quot;476&quot;/&gt;&lt;/object&gt;&lt;object type=&quot;3&quot; unique_id=&quot;27214&quot;&gt;&lt;property id=&quot;20148&quot; value=&quot;5&quot;/&gt;&lt;property id=&quot;20300&quot; value=&quot;Slide 40&quot;/&gt;&lt;property id=&quot;20307&quot; value=&quot;477&quot;/&gt;&lt;/object&gt;&lt;object type=&quot;3&quot; unique_id=&quot;27215&quot;&gt;&lt;property id=&quot;20148&quot; value=&quot;5&quot;/&gt;&lt;property id=&quot;20300&quot; value=&quot;Slide 46&quot;/&gt;&lt;property id=&quot;20307&quot; value=&quot;478&quot;/&gt;&lt;/object&gt;&lt;object type=&quot;3&quot; unique_id=&quot;27216&quot;&gt;&lt;property id=&quot;20148&quot; value=&quot;5&quot;/&gt;&lt;property id=&quot;20300&quot; value=&quot;Slide 47&quot;/&gt;&lt;property id=&quot;20307&quot; value=&quot;479&quot;/&gt;&lt;/object&gt;&lt;object type=&quot;3&quot; unique_id=&quot;27217&quot;&gt;&lt;property id=&quot;20148&quot; value=&quot;5&quot;/&gt;&lt;property id=&quot;20300&quot; value=&quot;Slide 79&quot;/&gt;&lt;property id=&quot;20307&quot; value=&quot;480&quot;/&gt;&lt;/object&gt;&lt;object type=&quot;3&quot; unique_id=&quot;27218&quot;&gt;&lt;property id=&quot;20148&quot; value=&quot;5&quot;/&gt;&lt;property id=&quot;20300&quot; value=&quot;Slide 80&quot;/&gt;&lt;property id=&quot;20307&quot; value=&quot;481&quot;/&gt;&lt;/object&gt;&lt;object type=&quot;3&quot; unique_id=&quot;28613&quot;&gt;&lt;property id=&quot;20148&quot; value=&quot;5&quot;/&gt;&lt;property id=&quot;20300&quot; value=&quot;Slide 32&quot;/&gt;&lt;property id=&quot;20307&quot; value=&quot;488&quot;/&gt;&lt;/object&gt;&lt;object type=&quot;3&quot; unique_id=&quot;28614&quot;&gt;&lt;property id=&quot;20148&quot; value=&quot;5&quot;/&gt;&lt;property id=&quot;20300&quot; value=&quot;Slide 33&quot;/&gt;&lt;property id=&quot;20307&quot; value=&quot;484&quot;/&gt;&lt;/object&gt;&lt;object type=&quot;3&quot; unique_id=&quot;28615&quot;&gt;&lt;property id=&quot;20148&quot; value=&quot;5&quot;/&gt;&lt;property id=&quot;20300&quot; value=&quot;Slide 34&quot;/&gt;&lt;property id=&quot;20307&quot; value=&quot;485&quot;/&gt;&lt;/object&gt;&lt;object type=&quot;3&quot; unique_id=&quot;28616&quot;&gt;&lt;property id=&quot;20148&quot; value=&quot;5&quot;/&gt;&lt;property id=&quot;20300&quot; value=&quot;Slide 35&quot;/&gt;&lt;property id=&quot;20307&quot; value=&quot;486&quot;/&gt;&lt;/object&gt;&lt;object type=&quot;3&quot; unique_id=&quot;28617&quot;&gt;&lt;property id=&quot;20148&quot; value=&quot;5&quot;/&gt;&lt;property id=&quot;20300&quot; value=&quot;Slide 36&quot;/&gt;&lt;property id=&quot;20307&quot; value=&quot;489&quot;/&gt;&lt;/object&gt;&lt;object type=&quot;3&quot; unique_id=&quot;28618&quot;&gt;&lt;property id=&quot;20148&quot; value=&quot;5&quot;/&gt;&lt;property id=&quot;20300&quot; value=&quot;Slide 37&quot;/&gt;&lt;property id=&quot;20307&quot; value=&quot;490&quot;/&gt;&lt;/object&gt;&lt;object type=&quot;3&quot; unique_id=&quot;29200&quot;&gt;&lt;property id=&quot;20148&quot; value=&quot;5&quot;/&gt;&lt;property id=&quot;20300&quot; value=&quot;Slide 17&quot;/&gt;&lt;property id=&quot;20307&quot; value=&quot;491&quot;/&gt;&lt;/object&gt;&lt;object type=&quot;3&quot; unique_id=&quot;29201&quot;&gt;&lt;property id=&quot;20148&quot; value=&quot;5&quot;/&gt;&lt;property id=&quot;20300&quot; value=&quot;Slide 24&quot;/&gt;&lt;property id=&quot;20307&quot; value=&quot;493&quot;/&gt;&lt;/object&gt;&lt;object type=&quot;3&quot; unique_id=&quot;29202&quot;&gt;&lt;property id=&quot;20148&quot; value=&quot;5&quot;/&gt;&lt;property id=&quot;20300&quot; value=&quot;Slide 49&quot;/&gt;&lt;property id=&quot;20307&quot; value=&quot;492&quot;/&gt;&lt;/object&gt;&lt;object type=&quot;3&quot; unique_id=&quot;31328&quot;&gt;&lt;property id=&quot;20148&quot; value=&quot;5&quot;/&gt;&lt;property id=&quot;20300&quot; value=&quot;Slide 53&quot;/&gt;&lt;property id=&quot;20307&quot; value=&quot;494&quot;/&gt;&lt;/object&gt;&lt;object type=&quot;3&quot; unique_id=&quot;31329&quot;&gt;&lt;property id=&quot;20148&quot; value=&quot;5&quot;/&gt;&lt;property id=&quot;20300&quot; value=&quot;Slide 54&quot;/&gt;&lt;property id=&quot;20307&quot; value=&quot;495&quot;/&gt;&lt;/object&gt;&lt;object type=&quot;3&quot; unique_id=&quot;31330&quot;&gt;&lt;property id=&quot;20148&quot; value=&quot;5&quot;/&gt;&lt;property id=&quot;20300&quot; value=&quot;Slide 55&quot;/&gt;&lt;property id=&quot;20307&quot; value=&quot;496&quot;/&gt;&lt;/object&gt;&lt;object type=&quot;3&quot; unique_id=&quot;31331&quot;&gt;&lt;property id=&quot;20148&quot; value=&quot;5&quot;/&gt;&lt;property id=&quot;20300&quot; value=&quot;Slide 56&quot;/&gt;&lt;property id=&quot;20307&quot; value=&quot;497&quot;/&gt;&lt;/object&gt;&lt;object type=&quot;3&quot; unique_id=&quot;31332&quot;&gt;&lt;property id=&quot;20148&quot; value=&quot;5&quot;/&gt;&lt;property id=&quot;20300&quot; value=&quot;Slide 57&quot;/&gt;&lt;property id=&quot;20307&quot; value=&quot;498&quot;/&gt;&lt;/object&gt;&lt;object type=&quot;3&quot; unique_id=&quot;31333&quot;&gt;&lt;property id=&quot;20148&quot; value=&quot;5&quot;/&gt;&lt;property id=&quot;20300&quot; value=&quot;Slide 58&quot;/&gt;&lt;property id=&quot;20307&quot; value=&quot;499&quot;/&gt;&lt;/object&gt;&lt;object type=&quot;3&quot; unique_id=&quot;31334&quot;&gt;&lt;property id=&quot;20148&quot; value=&quot;5&quot;/&gt;&lt;property id=&quot;20300&quot; value=&quot;Slide 59&quot;/&gt;&lt;property id=&quot;20307&quot; value=&quot;500&quot;/&gt;&lt;/object&gt;&lt;object type=&quot;3&quot; unique_id=&quot;31335&quot;&gt;&lt;property id=&quot;20148&quot; value=&quot;5&quot;/&gt;&lt;property id=&quot;20300&quot; value=&quot;Slide 60&quot;/&gt;&lt;property id=&quot;20307&quot; value=&quot;501&quot;/&gt;&lt;/object&gt;&lt;object type=&quot;3&quot; unique_id=&quot;31336&quot;&gt;&lt;property id=&quot;20148&quot; value=&quot;5&quot;/&gt;&lt;property id=&quot;20300&quot; value=&quot;Slide 61&quot;/&gt;&lt;property id=&quot;20307&quot; value=&quot;502&quot;/&gt;&lt;/object&gt;&lt;object type=&quot;3&quot; unique_id=&quot;31337&quot;&gt;&lt;property id=&quot;20148&quot; value=&quot;5&quot;/&gt;&lt;property id=&quot;20300&quot; value=&quot;Slide 62&quot;/&gt;&lt;property id=&quot;20307&quot; value=&quot;503&quot;/&gt;&lt;/object&gt;&lt;object type=&quot;3&quot; unique_id=&quot;31338&quot;&gt;&lt;property id=&quot;20148&quot; value=&quot;5&quot;/&gt;&lt;property id=&quot;20300&quot; value=&quot;Slide 63&quot;/&gt;&lt;property id=&quot;20307&quot; value=&quot;504&quot;/&gt;&lt;/object&gt;&lt;object type=&quot;3&quot; unique_id=&quot;31339&quot;&gt;&lt;property id=&quot;20148&quot; value=&quot;5&quot;/&gt;&lt;property id=&quot;20300&quot; value=&quot;Slide 64&quot;/&gt;&lt;property id=&quot;20307&quot; value=&quot;505&quot;/&gt;&lt;/object&gt;&lt;object type=&quot;3&quot; unique_id=&quot;31340&quot;&gt;&lt;property id=&quot;20148&quot; value=&quot;5&quot;/&gt;&lt;property id=&quot;20300&quot; value=&quot;Slide 65&quot;/&gt;&lt;property id=&quot;20307&quot; value=&quot;506&quot;/&gt;&lt;/object&gt;&lt;object type=&quot;3&quot; unique_id=&quot;31341&quot;&gt;&lt;property id=&quot;20148&quot; value=&quot;5&quot;/&gt;&lt;property id=&quot;20300&quot; value=&quot;Slide 66&quot;/&gt;&lt;property id=&quot;20307&quot; value=&quot;507&quot;/&gt;&lt;/object&gt;&lt;object type=&quot;3&quot; unique_id=&quot;31342&quot;&gt;&lt;property id=&quot;20148&quot; value=&quot;5&quot;/&gt;&lt;property id=&quot;20300&quot; value=&quot;Slide 67&quot;/&gt;&lt;property id=&quot;20307&quot; value=&quot;508&quot;/&gt;&lt;/object&gt;&lt;object type=&quot;3&quot; unique_id=&quot;31343&quot;&gt;&lt;property id=&quot;20148&quot; value=&quot;5&quot;/&gt;&lt;property id=&quot;20300&quot; value=&quot;Slide 68&quot;/&gt;&lt;property id=&quot;20307&quot; value=&quot;509&quot;/&gt;&lt;/object&gt;&lt;object type=&quot;3&quot; unique_id=&quot;31344&quot;&gt;&lt;property id=&quot;20148&quot; value=&quot;5&quot;/&gt;&lt;property id=&quot;20300&quot; value=&quot;Slide 69&quot;/&gt;&lt;property id=&quot;20307&quot; value=&quot;510&quot;/&gt;&lt;/object&gt;&lt;object type=&quot;3&quot; unique_id=&quot;31345&quot;&gt;&lt;property id=&quot;20148&quot; value=&quot;5&quot;/&gt;&lt;property id=&quot;20300&quot; value=&quot;Slide 70&quot;/&gt;&lt;property id=&quot;20307&quot; value=&quot;511&quot;/&gt;&lt;/object&gt;&lt;object type=&quot;3&quot; unique_id=&quot;31346&quot;&gt;&lt;property id=&quot;20148&quot; value=&quot;5&quot;/&gt;&lt;property id=&quot;20300&quot; value=&quot;Slide 71&quot;/&gt;&lt;property id=&quot;20307&quot; value=&quot;512&quot;/&gt;&lt;/object&gt;&lt;object type=&quot;3&quot; unique_id=&quot;31347&quot;&gt;&lt;property id=&quot;20148&quot; value=&quot;5&quot;/&gt;&lt;property id=&quot;20300&quot; value=&quot;Slide 72&quot;/&gt;&lt;property id=&quot;20307&quot; value=&quot;513&quot;/&gt;&lt;/object&gt;&lt;object type=&quot;3&quot; unique_id=&quot;31348&quot;&gt;&lt;property id=&quot;20148&quot; value=&quot;5&quot;/&gt;&lt;property id=&quot;20300&quot; value=&quot;Slide 73&quot;/&gt;&lt;property id=&quot;20307&quot; value=&quot;514&quot;/&gt;&lt;/object&gt;&lt;object type=&quot;3&quot; unique_id=&quot;31349&quot;&gt;&lt;property id=&quot;20148&quot; value=&quot;5&quot;/&gt;&lt;property id=&quot;20300&quot; value=&quot;Slide 74&quot;/&gt;&lt;property id=&quot;20307&quot; value=&quot;515&quot;/&gt;&lt;/object&gt;&lt;object type=&quot;3&quot; unique_id=&quot;31350&quot;&gt;&lt;property id=&quot;20148&quot; value=&quot;5&quot;/&gt;&lt;property id=&quot;20300&quot; value=&quot;Slide 75&quot;/&gt;&lt;property id=&quot;20307&quot; value=&quot;516&quot;/&gt;&lt;/object&gt;&lt;object type=&quot;3&quot; unique_id=&quot;31351&quot;&gt;&lt;property id=&quot;20148&quot; value=&quot;5&quot;/&gt;&lt;property id=&quot;20300&quot; value=&quot;Slide 76&quot;/&gt;&lt;property id=&quot;20307&quot; value=&quot;517&quot;/&gt;&lt;/object&gt;&lt;object type=&quot;3&quot; unique_id=&quot;31352&quot;&gt;&lt;property id=&quot;20148&quot; value=&quot;5&quot;/&gt;&lt;property id=&quot;20300&quot; value=&quot;Slide 77&quot;/&gt;&lt;property id=&quot;20307&quot; value=&quot;51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céano">
  <a:themeElements>
    <a:clrScheme name="Océ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é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é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7248</TotalTime>
  <Words>859</Words>
  <Application>Microsoft Office PowerPoint</Application>
  <PresentationFormat>Presentación en pantalla (4:3)</PresentationFormat>
  <Paragraphs>192</Paragraphs>
  <Slides>37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9" baseType="lpstr">
      <vt:lpstr>Adobe Fan Heiti Std B</vt:lpstr>
      <vt:lpstr>Arial Unicode MS</vt:lpstr>
      <vt:lpstr>Arial</vt:lpstr>
      <vt:lpstr>Calibri</vt:lpstr>
      <vt:lpstr>Century Gothic</vt:lpstr>
      <vt:lpstr>Comic Sans MS</vt:lpstr>
      <vt:lpstr>Corbel</vt:lpstr>
      <vt:lpstr>Tahoma</vt:lpstr>
      <vt:lpstr>Times New Roman</vt:lpstr>
      <vt:lpstr>Wingdings</vt:lpstr>
      <vt:lpstr>Wingdings 2</vt:lpstr>
      <vt:lpstr>Océano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ARQUEOLOGÍA SUBACUÁTICA EN LA COSTA DE CAMPECHE</dc:title>
  <dc:creator>user</dc:creator>
  <cp:lastModifiedBy>Lirio</cp:lastModifiedBy>
  <cp:revision>444</cp:revision>
  <dcterms:created xsi:type="dcterms:W3CDTF">2009-07-21T22:12:21Z</dcterms:created>
  <dcterms:modified xsi:type="dcterms:W3CDTF">2016-04-29T00:15:06Z</dcterms:modified>
</cp:coreProperties>
</file>